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5" r:id="rId7"/>
    <p:sldId id="264" r:id="rId8"/>
    <p:sldId id="295" r:id="rId9"/>
    <p:sldId id="262" r:id="rId10"/>
    <p:sldId id="263" r:id="rId11"/>
    <p:sldId id="266" r:id="rId12"/>
    <p:sldId id="267" r:id="rId13"/>
    <p:sldId id="268" r:id="rId14"/>
    <p:sldId id="269" r:id="rId15"/>
    <p:sldId id="270" r:id="rId16"/>
    <p:sldId id="296" r:id="rId17"/>
    <p:sldId id="271" r:id="rId18"/>
    <p:sldId id="272" r:id="rId19"/>
    <p:sldId id="273" r:id="rId20"/>
    <p:sldId id="274" r:id="rId21"/>
    <p:sldId id="275" r:id="rId22"/>
    <p:sldId id="299" r:id="rId23"/>
    <p:sldId id="301" r:id="rId24"/>
    <p:sldId id="280" r:id="rId25"/>
    <p:sldId id="284" r:id="rId26"/>
    <p:sldId id="286" r:id="rId27"/>
    <p:sldId id="287" r:id="rId28"/>
    <p:sldId id="288" r:id="rId29"/>
    <p:sldId id="289" r:id="rId30"/>
    <p:sldId id="290" r:id="rId31"/>
    <p:sldId id="302" r:id="rId32"/>
    <p:sldId id="276" r:id="rId33"/>
    <p:sldId id="293" r:id="rId34"/>
    <p:sldId id="294" r:id="rId35"/>
    <p:sldId id="307" r:id="rId36"/>
    <p:sldId id="306" r:id="rId37"/>
    <p:sldId id="303" r:id="rId38"/>
    <p:sldId id="304" r:id="rId39"/>
    <p:sldId id="311" r:id="rId40"/>
    <p:sldId id="308" r:id="rId41"/>
    <p:sldId id="309" r:id="rId42"/>
    <p:sldId id="310" r:id="rId43"/>
    <p:sldId id="312" r:id="rId44"/>
    <p:sldId id="313" r:id="rId45"/>
    <p:sldId id="314" r:id="rId46"/>
    <p:sldId id="316" r:id="rId47"/>
    <p:sldId id="315"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666" y="9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a:t>Nombre de paysans ayant pris part aux discussions</a:t>
            </a:r>
          </a:p>
        </c:rich>
      </c:tx>
      <c:layout/>
    </c:title>
    <c:plotArea>
      <c:layout/>
      <c:pieChart>
        <c:varyColors val="1"/>
        <c:ser>
          <c:idx val="0"/>
          <c:order val="0"/>
          <c:tx>
            <c:strRef>
              <c:f>Feuil1!$B$48</c:f>
              <c:strCache>
                <c:ptCount val="1"/>
                <c:pt idx="0">
                  <c:v>Nombre de paysans</c:v>
                </c:pt>
              </c:strCache>
            </c:strRef>
          </c:tx>
          <c:dLbls>
            <c:dLbl>
              <c:idx val="0"/>
              <c:layout/>
              <c:tx>
                <c:rich>
                  <a:bodyPr/>
                  <a:lstStyle/>
                  <a:p>
                    <a:r>
                      <a:rPr lang="en-US"/>
                      <a:t>4%</a:t>
                    </a:r>
                  </a:p>
                </c:rich>
              </c:tx>
              <c:showVal val="1"/>
            </c:dLbl>
            <c:dLbl>
              <c:idx val="1"/>
              <c:layout/>
              <c:tx>
                <c:rich>
                  <a:bodyPr/>
                  <a:lstStyle/>
                  <a:p>
                    <a:r>
                      <a:rPr lang="en-US"/>
                      <a:t>96%</a:t>
                    </a:r>
                  </a:p>
                </c:rich>
              </c:tx>
              <c:showVal val="1"/>
            </c:dLbl>
            <c:delete val="1"/>
          </c:dLbls>
          <c:cat>
            <c:strRef>
              <c:f>Feuil1!$C$47:$E$47</c:f>
              <c:strCache>
                <c:ptCount val="3"/>
                <c:pt idx="0">
                  <c:v>oui</c:v>
                </c:pt>
                <c:pt idx="1">
                  <c:v>non</c:v>
                </c:pt>
                <c:pt idx="2">
                  <c:v>Total</c:v>
                </c:pt>
              </c:strCache>
            </c:strRef>
          </c:cat>
          <c:val>
            <c:numRef>
              <c:f>Feuil1!$C$48:$E$48</c:f>
              <c:numCache>
                <c:formatCode>General</c:formatCode>
                <c:ptCount val="3"/>
                <c:pt idx="0">
                  <c:v>2</c:v>
                </c:pt>
                <c:pt idx="1">
                  <c:v>46</c:v>
                </c:pt>
              </c:numCache>
            </c:numRef>
          </c:val>
        </c:ser>
        <c:ser>
          <c:idx val="1"/>
          <c:order val="1"/>
          <c:tx>
            <c:strRef>
              <c:f>Feuil1!$B$49</c:f>
              <c:strCache>
                <c:ptCount val="1"/>
                <c:pt idx="0">
                  <c:v>Total</c:v>
                </c:pt>
              </c:strCache>
            </c:strRef>
          </c:tx>
          <c:cat>
            <c:strRef>
              <c:f>Feuil1!$C$47:$E$47</c:f>
              <c:strCache>
                <c:ptCount val="3"/>
                <c:pt idx="0">
                  <c:v>oui</c:v>
                </c:pt>
                <c:pt idx="1">
                  <c:v>non</c:v>
                </c:pt>
                <c:pt idx="2">
                  <c:v>Total</c:v>
                </c:pt>
              </c:strCache>
            </c:strRef>
          </c:cat>
          <c:val>
            <c:numRef>
              <c:f>Feuil1!$C$49:$E$49</c:f>
              <c:numCache>
                <c:formatCode>General</c:formatCode>
                <c:ptCount val="3"/>
                <c:pt idx="0">
                  <c:v>2</c:v>
                </c:pt>
                <c:pt idx="1">
                  <c:v>46</c:v>
                </c:pt>
                <c:pt idx="2">
                  <c:v>48</c:v>
                </c:pt>
              </c:numCache>
            </c:numRef>
          </c:val>
        </c:ser>
        <c:firstSliceAng val="0"/>
      </c:pieChart>
    </c:plotArea>
    <c:legend>
      <c:legendPos val="r"/>
      <c:legendEntry>
        <c:idx val="2"/>
        <c:delete val="1"/>
      </c:legendEntry>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a:t>Propriétaire de la ferme  </a:t>
            </a:r>
          </a:p>
        </c:rich>
      </c:tx>
      <c:layout/>
    </c:title>
    <c:plotArea>
      <c:layout/>
      <c:pieChart>
        <c:varyColors val="1"/>
        <c:ser>
          <c:idx val="0"/>
          <c:order val="0"/>
          <c:tx>
            <c:strRef>
              <c:f>Feuil1!$C$97</c:f>
              <c:strCache>
                <c:ptCount val="1"/>
                <c:pt idx="0">
                  <c:v>Fréquences  </c:v>
                </c:pt>
              </c:strCache>
            </c:strRef>
          </c:tx>
          <c:explosion val="25"/>
          <c:dLbls>
            <c:dLbl>
              <c:idx val="0"/>
              <c:layout/>
              <c:showVal val="1"/>
            </c:dLbl>
            <c:dLbl>
              <c:idx val="1"/>
              <c:layout/>
              <c:showVal val="1"/>
            </c:dLbl>
            <c:dLbl>
              <c:idx val="2"/>
              <c:layout/>
              <c:showVal val="1"/>
            </c:dLbl>
            <c:delete val="1"/>
          </c:dLbls>
          <c:cat>
            <c:strRef>
              <c:f>Feuil1!$D$96:$F$96</c:f>
              <c:strCache>
                <c:ptCount val="3"/>
                <c:pt idx="0">
                  <c:v>Une autorité de l’Etat</c:v>
                </c:pt>
                <c:pt idx="1">
                  <c:v>Un marabout</c:v>
                </c:pt>
                <c:pt idx="2">
                  <c:v>Ne sais pas</c:v>
                </c:pt>
              </c:strCache>
            </c:strRef>
          </c:cat>
          <c:val>
            <c:numRef>
              <c:f>Feuil1!$D$97:$F$97</c:f>
              <c:numCache>
                <c:formatCode>General</c:formatCode>
                <c:ptCount val="3"/>
                <c:pt idx="0">
                  <c:v>26</c:v>
                </c:pt>
                <c:pt idx="1">
                  <c:v>24</c:v>
                </c:pt>
                <c:pt idx="2">
                  <c:v>9</c:v>
                </c:pt>
              </c:numCache>
            </c:numRef>
          </c:val>
        </c:ser>
        <c:firstSliceAng val="0"/>
      </c:pieChart>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65362-2366-45D8-9345-87949F6E3332}" type="datetimeFigureOut">
              <a:rPr lang="fr-FR" smtClean="0"/>
              <a:pPr/>
              <a:t>07/02/2011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7B6C68-5292-4812-AD0E-D7F620AAF3B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uels</a:t>
            </a:r>
            <a:endParaRPr lang="fr-FR" dirty="0"/>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47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B7B6C68-5292-4812-AD0E-D7F620AAF3B6}"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1C18E66-D251-45ED-898F-E72EF1CBC7D9}" type="datetimeFigureOut">
              <a:rPr lang="fr-FR" smtClean="0"/>
              <a:pPr/>
              <a:t>07/02/2011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5511C5-A552-498F-B4ED-B6F2CF08C71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C18E66-D251-45ED-898F-E72EF1CBC7D9}" type="datetimeFigureOut">
              <a:rPr lang="fr-FR" smtClean="0"/>
              <a:pPr/>
              <a:t>07/02/2011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5511C5-A552-498F-B4ED-B6F2CF08C71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C18E66-D251-45ED-898F-E72EF1CBC7D9}" type="datetimeFigureOut">
              <a:rPr lang="fr-FR" smtClean="0"/>
              <a:pPr/>
              <a:t>07/02/2011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5511C5-A552-498F-B4ED-B6F2CF08C71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C18E66-D251-45ED-898F-E72EF1CBC7D9}" type="datetimeFigureOut">
              <a:rPr lang="fr-FR" smtClean="0"/>
              <a:pPr/>
              <a:t>07/02/2011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5511C5-A552-498F-B4ED-B6F2CF08C71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1C18E66-D251-45ED-898F-E72EF1CBC7D9}" type="datetimeFigureOut">
              <a:rPr lang="fr-FR" smtClean="0"/>
              <a:pPr/>
              <a:t>07/02/2011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5511C5-A552-498F-B4ED-B6F2CF08C71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1C18E66-D251-45ED-898F-E72EF1CBC7D9}" type="datetimeFigureOut">
              <a:rPr lang="fr-FR" smtClean="0"/>
              <a:pPr/>
              <a:t>07/02/2011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5511C5-A552-498F-B4ED-B6F2CF08C71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1C18E66-D251-45ED-898F-E72EF1CBC7D9}" type="datetimeFigureOut">
              <a:rPr lang="fr-FR" smtClean="0"/>
              <a:pPr/>
              <a:t>07/02/2011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5511C5-A552-498F-B4ED-B6F2CF08C71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1C18E66-D251-45ED-898F-E72EF1CBC7D9}" type="datetimeFigureOut">
              <a:rPr lang="fr-FR" smtClean="0"/>
              <a:pPr/>
              <a:t>07/02/2011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5511C5-A552-498F-B4ED-B6F2CF08C71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C18E66-D251-45ED-898F-E72EF1CBC7D9}" type="datetimeFigureOut">
              <a:rPr lang="fr-FR" smtClean="0"/>
              <a:pPr/>
              <a:t>07/02/2011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5511C5-A552-498F-B4ED-B6F2CF08C71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1C18E66-D251-45ED-898F-E72EF1CBC7D9}" type="datetimeFigureOut">
              <a:rPr lang="fr-FR" smtClean="0"/>
              <a:pPr/>
              <a:t>07/02/2011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5511C5-A552-498F-B4ED-B6F2CF08C71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1C18E66-D251-45ED-898F-E72EF1CBC7D9}" type="datetimeFigureOut">
              <a:rPr lang="fr-FR" smtClean="0"/>
              <a:pPr/>
              <a:t>07/02/2011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5511C5-A552-498F-B4ED-B6F2CF08C71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18E66-D251-45ED-898F-E72EF1CBC7D9}" type="datetimeFigureOut">
              <a:rPr lang="fr-FR" smtClean="0"/>
              <a:pPr/>
              <a:t>07/02/2011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511C5-A552-498F-B4ED-B6F2CF08C71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2996952"/>
            <a:ext cx="7704856" cy="2880320"/>
          </a:xfrm>
        </p:spPr>
        <p:txBody>
          <a:bodyPr>
            <a:normAutofit/>
          </a:bodyPr>
          <a:lstStyle/>
          <a:p>
            <a:r>
              <a:rPr lang="fr-FR" sz="1400" dirty="0" smtClean="0"/>
              <a:t>																												</a:t>
            </a:r>
            <a:br>
              <a:rPr lang="fr-FR" sz="1400" dirty="0" smtClean="0"/>
            </a:br>
            <a:r>
              <a:rPr lang="fr-FR" sz="1400" dirty="0"/>
              <a:t>	</a:t>
            </a:r>
            <a:r>
              <a:rPr lang="fr-FR" sz="1400" dirty="0" smtClean="0"/>
              <a:t>					</a:t>
            </a:r>
            <a:br>
              <a:rPr lang="fr-FR" sz="1400" dirty="0" smtClean="0"/>
            </a:br>
            <a:r>
              <a:rPr lang="fr-FR" sz="1400" dirty="0"/>
              <a:t>	</a:t>
            </a:r>
            <a:r>
              <a:rPr lang="fr-FR" sz="1400" dirty="0" smtClean="0"/>
              <a:t>					</a:t>
            </a:r>
            <a:br>
              <a:rPr lang="fr-FR" sz="1400" dirty="0" smtClean="0"/>
            </a:br>
            <a:r>
              <a:rPr lang="fr-FR" sz="1400" dirty="0"/>
              <a:t>	</a:t>
            </a:r>
            <a:r>
              <a:rPr lang="fr-FR" sz="1400" dirty="0" smtClean="0"/>
              <a:t>					</a:t>
            </a:r>
            <a:br>
              <a:rPr lang="fr-FR" sz="1400" dirty="0" smtClean="0"/>
            </a:br>
            <a:endParaRPr lang="fr-FR" sz="1400" dirty="0"/>
          </a:p>
        </p:txBody>
      </p:sp>
      <p:sp>
        <p:nvSpPr>
          <p:cNvPr id="3" name="Sous-titre 2"/>
          <p:cNvSpPr>
            <a:spLocks noGrp="1"/>
          </p:cNvSpPr>
          <p:nvPr>
            <p:ph type="subTitle" idx="1"/>
          </p:nvPr>
        </p:nvSpPr>
        <p:spPr>
          <a:xfrm>
            <a:off x="1331640" y="2132856"/>
            <a:ext cx="6512768" cy="4104456"/>
          </a:xfrm>
        </p:spPr>
        <p:txBody>
          <a:bodyPr>
            <a:normAutofit fontScale="40000" lnSpcReduction="20000"/>
          </a:bodyPr>
          <a:lstStyle/>
          <a:p>
            <a:pPr>
              <a:lnSpc>
                <a:spcPct val="120000"/>
              </a:lnSpc>
            </a:pPr>
            <a:r>
              <a:rPr lang="fr-FR" sz="4500" b="1" dirty="0"/>
              <a:t>Accaparement des Terres </a:t>
            </a:r>
            <a:r>
              <a:rPr lang="fr-FR" sz="4500" b="1" dirty="0" smtClean="0"/>
              <a:t>en </a:t>
            </a:r>
            <a:r>
              <a:rPr lang="fr-FR" sz="4500" b="1" dirty="0"/>
              <a:t>Afrique de </a:t>
            </a:r>
            <a:r>
              <a:rPr lang="fr-FR" sz="4500" b="1" dirty="0" smtClean="0"/>
              <a:t>l’ouest</a:t>
            </a:r>
          </a:p>
          <a:p>
            <a:pPr>
              <a:lnSpc>
                <a:spcPct val="120000"/>
              </a:lnSpc>
            </a:pPr>
            <a:endParaRPr lang="fr-FR" sz="4500" dirty="0"/>
          </a:p>
          <a:p>
            <a:pPr>
              <a:lnSpc>
                <a:spcPct val="120000"/>
              </a:lnSpc>
            </a:pPr>
            <a:r>
              <a:rPr lang="fr-FR" sz="4500" b="1" dirty="0"/>
              <a:t>Exporter ou Nourrir les populations</a:t>
            </a:r>
            <a:r>
              <a:rPr lang="fr-FR" sz="4500" b="1" dirty="0" smtClean="0"/>
              <a:t>.</a:t>
            </a:r>
          </a:p>
          <a:p>
            <a:pPr>
              <a:lnSpc>
                <a:spcPct val="120000"/>
              </a:lnSpc>
            </a:pPr>
            <a:endParaRPr lang="fr-FR" sz="4500" dirty="0"/>
          </a:p>
          <a:p>
            <a:pPr>
              <a:lnSpc>
                <a:spcPct val="120000"/>
              </a:lnSpc>
            </a:pPr>
            <a:r>
              <a:rPr lang="fr-FR" sz="4500" b="1" dirty="0"/>
              <a:t>Impact sur les </a:t>
            </a:r>
            <a:r>
              <a:rPr lang="fr-FR" sz="4500" b="1" dirty="0" smtClean="0"/>
              <a:t>consommateurs ruraux. </a:t>
            </a:r>
            <a:endParaRPr lang="fr-FR" sz="4500" dirty="0"/>
          </a:p>
          <a:p>
            <a:pPr>
              <a:lnSpc>
                <a:spcPct val="120000"/>
              </a:lnSpc>
            </a:pPr>
            <a:endParaRPr lang="fr-FR" sz="4500" b="1" dirty="0" smtClean="0"/>
          </a:p>
          <a:p>
            <a:pPr>
              <a:lnSpc>
                <a:spcPct val="120000"/>
              </a:lnSpc>
            </a:pPr>
            <a:r>
              <a:rPr lang="fr-FR" sz="4500" b="1" dirty="0" smtClean="0"/>
              <a:t>Mardi </a:t>
            </a:r>
            <a:r>
              <a:rPr lang="fr-FR" sz="4500" b="1" dirty="0"/>
              <a:t>8 Février 2011.</a:t>
            </a:r>
            <a:endParaRPr lang="fr-FR" sz="4500" dirty="0"/>
          </a:p>
          <a:p>
            <a:pPr>
              <a:lnSpc>
                <a:spcPct val="120000"/>
              </a:lnSpc>
            </a:pPr>
            <a:r>
              <a:rPr lang="fr-FR" sz="4600" b="1" dirty="0" smtClean="0"/>
              <a:t> </a:t>
            </a:r>
            <a:endParaRPr lang="fr-FR" sz="4600" dirty="0"/>
          </a:p>
          <a:p>
            <a:r>
              <a:rPr lang="fr-FR" sz="4000" b="1" dirty="0" smtClean="0"/>
              <a:t> Amadou C. </a:t>
            </a:r>
            <a:r>
              <a:rPr lang="fr-FR" sz="4000" b="1" dirty="0" err="1" smtClean="0"/>
              <a:t>Kanoute</a:t>
            </a:r>
            <a:r>
              <a:rPr lang="fr-FR" sz="4000" b="1" dirty="0" smtClean="0"/>
              <a:t> </a:t>
            </a:r>
          </a:p>
          <a:p>
            <a:r>
              <a:rPr lang="fr-FR" sz="4000" b="1" dirty="0" smtClean="0"/>
              <a:t>Directeur exécutif </a:t>
            </a:r>
          </a:p>
          <a:p>
            <a:r>
              <a:rPr lang="fr-FR" sz="4000" b="1" dirty="0" smtClean="0"/>
              <a:t>CICODEV </a:t>
            </a:r>
            <a:r>
              <a:rPr lang="fr-FR" sz="4000" b="1" dirty="0" err="1" smtClean="0"/>
              <a:t>Africa</a:t>
            </a:r>
            <a:endParaRPr lang="fr-FR" sz="4000" b="1" dirty="0" smtClean="0"/>
          </a:p>
          <a:p>
            <a:r>
              <a:rPr lang="fr-FR" sz="4000" b="1" dirty="0" smtClean="0"/>
              <a:t>Forum Social Mondial 2011</a:t>
            </a:r>
          </a:p>
          <a:p>
            <a:r>
              <a:rPr lang="fr-FR" sz="4000" b="1" dirty="0" smtClean="0"/>
              <a:t>8 février 2001</a:t>
            </a:r>
            <a:endParaRPr lang="fr-FR" sz="4000" dirty="0"/>
          </a:p>
          <a:p>
            <a:endParaRPr lang="fr-FR" sz="4000" dirty="0"/>
          </a:p>
        </p:txBody>
      </p:sp>
      <p:pic>
        <p:nvPicPr>
          <p:cNvPr id="4" name="Image 3" descr="GreensEFA-EN"/>
          <p:cNvPicPr/>
          <p:nvPr/>
        </p:nvPicPr>
        <p:blipFill>
          <a:blip r:embed="rId3" cstate="print"/>
          <a:srcRect/>
          <a:stretch>
            <a:fillRect/>
          </a:stretch>
        </p:blipFill>
        <p:spPr bwMode="auto">
          <a:xfrm>
            <a:off x="0" y="188641"/>
            <a:ext cx="3635896" cy="792088"/>
          </a:xfrm>
          <a:prstGeom prst="rect">
            <a:avLst/>
          </a:prstGeom>
          <a:noFill/>
          <a:ln w="9525">
            <a:noFill/>
            <a:miter lim="800000"/>
            <a:headEnd/>
            <a:tailEnd/>
          </a:ln>
        </p:spPr>
      </p:pic>
      <p:pic>
        <p:nvPicPr>
          <p:cNvPr id="5" name="Image 4"/>
          <p:cNvPicPr/>
          <p:nvPr/>
        </p:nvPicPr>
        <p:blipFill>
          <a:blip r:embed="rId4" cstate="print"/>
          <a:srcRect/>
          <a:stretch>
            <a:fillRect/>
          </a:stretch>
        </p:blipFill>
        <p:spPr bwMode="auto">
          <a:xfrm>
            <a:off x="7092280" y="188640"/>
            <a:ext cx="1534795" cy="892810"/>
          </a:xfrm>
          <a:prstGeom prst="rect">
            <a:avLst/>
          </a:prstGeom>
          <a:noFill/>
          <a:ln w="9525">
            <a:noFill/>
            <a:miter lim="800000"/>
            <a:headEnd/>
            <a:tailEnd/>
          </a:ln>
        </p:spPr>
      </p:pic>
      <p:sp>
        <p:nvSpPr>
          <p:cNvPr id="6" name="Rectangle 5"/>
          <p:cNvSpPr/>
          <p:nvPr/>
        </p:nvSpPr>
        <p:spPr>
          <a:xfrm>
            <a:off x="2286000" y="1124744"/>
            <a:ext cx="6858000" cy="923330"/>
          </a:xfrm>
          <a:prstGeom prst="rect">
            <a:avLst/>
          </a:prstGeom>
        </p:spPr>
        <p:txBody>
          <a:bodyPr wrap="square">
            <a:spAutoFit/>
          </a:bodyPr>
          <a:lstStyle/>
          <a:p>
            <a:r>
              <a:rPr lang="fr-FR" b="1" dirty="0" smtClean="0"/>
              <a:t>				Institut pour la </a:t>
            </a:r>
            <a:r>
              <a:rPr lang="fr-FR" b="1" dirty="0" smtClean="0">
                <a:solidFill>
                  <a:schemeClr val="tx2">
                    <a:lumMod val="60000"/>
                    <a:lumOff val="40000"/>
                  </a:schemeClr>
                </a:solidFill>
              </a:rPr>
              <a:t>Ci</a:t>
            </a:r>
            <a:r>
              <a:rPr lang="fr-FR" b="1" dirty="0" smtClean="0"/>
              <a:t>toyenneté, </a:t>
            </a:r>
            <a:r>
              <a:rPr lang="fr-FR" dirty="0" smtClean="0"/>
              <a:t/>
            </a:r>
            <a:br>
              <a:rPr lang="fr-FR" dirty="0" smtClean="0"/>
            </a:br>
            <a:r>
              <a:rPr lang="fr-FR" dirty="0" smtClean="0"/>
              <a:t>			</a:t>
            </a:r>
            <a:r>
              <a:rPr lang="fr-FR" b="1" dirty="0" smtClean="0"/>
              <a:t>les </a:t>
            </a:r>
            <a:r>
              <a:rPr lang="fr-FR" b="1" dirty="0" smtClean="0">
                <a:solidFill>
                  <a:schemeClr val="tx2">
                    <a:lumMod val="60000"/>
                    <a:lumOff val="40000"/>
                  </a:schemeClr>
                </a:solidFill>
              </a:rPr>
              <a:t>Co</a:t>
            </a:r>
            <a:r>
              <a:rPr lang="fr-FR" b="1" dirty="0" smtClean="0"/>
              <a:t>nsommateurs et le </a:t>
            </a:r>
            <a:r>
              <a:rPr lang="fr-FR" b="1" dirty="0" smtClean="0">
                <a:solidFill>
                  <a:schemeClr val="tx2">
                    <a:lumMod val="60000"/>
                    <a:lumOff val="40000"/>
                  </a:schemeClr>
                </a:solidFill>
              </a:rPr>
              <a:t>Dév</a:t>
            </a:r>
            <a:r>
              <a:rPr lang="fr-FR" b="1" dirty="0" smtClean="0"/>
              <a:t>eloppement 					en Afrique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lvl="0"/>
            <a:r>
              <a:rPr lang="fr-FR" dirty="0" smtClean="0"/>
              <a:t>L’Afrique ne peut se contenter d’être une mère porteuse pour les citoyens d’autres continents</a:t>
            </a:r>
          </a:p>
          <a:p>
            <a:pPr lvl="0">
              <a:buNone/>
            </a:pPr>
            <a:endParaRPr lang="fr-FR" dirty="0" smtClean="0"/>
          </a:p>
          <a:p>
            <a:pPr lvl="0"/>
            <a:r>
              <a:rPr lang="fr-FR" dirty="0" smtClean="0"/>
              <a:t>L’Afrique se doit en priorité d’être une mère nourricière pour ses propres enfants.  </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situation au Sénégal</a:t>
            </a:r>
            <a:br>
              <a:rPr lang="fr-FR" dirty="0" smtClean="0"/>
            </a:br>
            <a:r>
              <a:rPr lang="fr-FR" dirty="0" smtClean="0"/>
              <a:t>Attributions à des nationaux</a:t>
            </a:r>
            <a:endParaRPr lang="fr-FR" dirty="0"/>
          </a:p>
        </p:txBody>
      </p:sp>
      <p:graphicFrame>
        <p:nvGraphicFramePr>
          <p:cNvPr id="5" name="Espace réservé du contenu 4"/>
          <p:cNvGraphicFramePr>
            <a:graphicFrameLocks noGrp="1"/>
          </p:cNvGraphicFramePr>
          <p:nvPr>
            <p:ph idx="1"/>
          </p:nvPr>
        </p:nvGraphicFramePr>
        <p:xfrm>
          <a:off x="457200" y="1600200"/>
          <a:ext cx="8229600" cy="4277072"/>
        </p:xfrm>
        <a:graphic>
          <a:graphicData uri="http://schemas.openxmlformats.org/drawingml/2006/table">
            <a:tbl>
              <a:tblPr firstRow="1" firstCol="1" lastRow="1" lastCol="1" bandRow="1" bandCol="1">
                <a:tableStyleId>{5C22544A-7EE6-4342-B048-85BDC9FD1C3A}</a:tableStyleId>
              </a:tblPr>
              <a:tblGrid>
                <a:gridCol w="1371600"/>
                <a:gridCol w="1371600"/>
                <a:gridCol w="1371600"/>
                <a:gridCol w="1371600"/>
                <a:gridCol w="1508720"/>
                <a:gridCol w="1234480"/>
              </a:tblGrid>
              <a:tr h="4277072">
                <a:tc>
                  <a:txBody>
                    <a:bodyPr/>
                    <a:lstStyle/>
                    <a:p>
                      <a:pPr algn="ctr"/>
                      <a:r>
                        <a:rPr lang="fr-FR" dirty="0" smtClean="0">
                          <a:solidFill>
                            <a:schemeClr val="accent6"/>
                          </a:solidFill>
                        </a:rPr>
                        <a:t>Régions</a:t>
                      </a:r>
                    </a:p>
                    <a:p>
                      <a:pPr algn="ctr"/>
                      <a:endParaRPr lang="fr-FR" dirty="0" smtClean="0"/>
                    </a:p>
                    <a:p>
                      <a:pPr algn="ctr"/>
                      <a:r>
                        <a:rPr lang="fr-FR" dirty="0" smtClean="0"/>
                        <a:t>St Louis</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r>
                        <a:rPr lang="fr-FR" dirty="0" smtClean="0"/>
                        <a:t>Ziguinchor</a:t>
                      </a:r>
                    </a:p>
                    <a:p>
                      <a:pPr algn="ctr"/>
                      <a:endParaRPr lang="fr-FR" dirty="0" smtClean="0"/>
                    </a:p>
                    <a:p>
                      <a:pPr algn="ctr"/>
                      <a:endParaRPr lang="fr-FR" dirty="0" smtClean="0"/>
                    </a:p>
                    <a:p>
                      <a:pPr algn="ctr"/>
                      <a:r>
                        <a:rPr lang="fr-FR" sz="1400" i="1" dirty="0" smtClean="0">
                          <a:solidFill>
                            <a:srgbClr val="FF0000"/>
                          </a:solidFill>
                        </a:rPr>
                        <a:t>IPAR</a:t>
                      </a:r>
                      <a:r>
                        <a:rPr lang="fr-FR" sz="1400" i="1" baseline="0" dirty="0" smtClean="0">
                          <a:solidFill>
                            <a:srgbClr val="FF0000"/>
                          </a:solidFill>
                        </a:rPr>
                        <a:t> 2010</a:t>
                      </a:r>
                      <a:endParaRPr lang="fr-FR" sz="1400" i="1" dirty="0">
                        <a:solidFill>
                          <a:srgbClr val="FF0000"/>
                        </a:solidFill>
                      </a:endParaRPr>
                    </a:p>
                  </a:txBody>
                  <a:tcPr/>
                </a:tc>
                <a:tc>
                  <a:txBody>
                    <a:bodyPr/>
                    <a:lstStyle/>
                    <a:p>
                      <a:pPr algn="ctr"/>
                      <a:r>
                        <a:rPr lang="fr-FR" dirty="0" smtClean="0">
                          <a:solidFill>
                            <a:schemeClr val="accent6"/>
                          </a:solidFill>
                        </a:rPr>
                        <a:t>Localités</a:t>
                      </a:r>
                    </a:p>
                    <a:p>
                      <a:pPr algn="ctr"/>
                      <a:endParaRPr lang="fr-FR" dirty="0" smtClean="0"/>
                    </a:p>
                    <a:p>
                      <a:pPr algn="ctr"/>
                      <a:r>
                        <a:rPr lang="fr-FR" dirty="0" smtClean="0"/>
                        <a:t>Ross </a:t>
                      </a:r>
                      <a:r>
                        <a:rPr lang="fr-FR" dirty="0" err="1" smtClean="0"/>
                        <a:t>Bethio</a:t>
                      </a:r>
                      <a:endParaRPr lang="fr-FR" dirty="0" smtClean="0"/>
                    </a:p>
                    <a:p>
                      <a:pPr algn="ctr"/>
                      <a:endParaRPr lang="fr-FR" dirty="0" smtClean="0"/>
                    </a:p>
                    <a:p>
                      <a:pPr algn="ctr"/>
                      <a:r>
                        <a:rPr lang="fr-FR" dirty="0" err="1" smtClean="0"/>
                        <a:t>Diama</a:t>
                      </a:r>
                      <a:endParaRPr lang="fr-FR" dirty="0" smtClean="0"/>
                    </a:p>
                    <a:p>
                      <a:pPr algn="ctr"/>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smtClean="0">
                          <a:solidFill>
                            <a:schemeClr val="lt1"/>
                          </a:solidFill>
                          <a:latin typeface="+mn-lt"/>
                          <a:ea typeface="+mn-ea"/>
                          <a:cs typeface="+mn-cs"/>
                        </a:rPr>
                        <a:t>Gandon</a:t>
                      </a:r>
                      <a:endParaRPr lang="fr-FR" sz="1800" b="1" kern="120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kern="120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smtClean="0">
                          <a:solidFill>
                            <a:schemeClr val="lt1"/>
                          </a:solidFill>
                          <a:latin typeface="+mn-lt"/>
                          <a:ea typeface="+mn-ea"/>
                          <a:cs typeface="+mn-cs"/>
                        </a:rPr>
                        <a:t>Mbane</a:t>
                      </a:r>
                      <a:endParaRPr lang="fr-FR" sz="1800" b="1" kern="120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kern="120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kern="1200" dirty="0" smtClean="0">
                        <a:solidFill>
                          <a:schemeClr val="lt1"/>
                        </a:solidFill>
                        <a:latin typeface="+mn-lt"/>
                        <a:ea typeface="+mn-ea"/>
                        <a:cs typeface="+mn-cs"/>
                      </a:endParaRPr>
                    </a:p>
                    <a:p>
                      <a:pPr algn="ctr"/>
                      <a:r>
                        <a:rPr lang="fr-FR" dirty="0" err="1" smtClean="0"/>
                        <a:t>Kafountine</a:t>
                      </a:r>
                      <a:endParaRPr lang="fr-FR" dirty="0"/>
                    </a:p>
                  </a:txBody>
                  <a:tcPr/>
                </a:tc>
                <a:tc>
                  <a:txBody>
                    <a:bodyPr/>
                    <a:lstStyle/>
                    <a:p>
                      <a:pPr algn="ctr"/>
                      <a:r>
                        <a:rPr lang="fr-FR" dirty="0" smtClean="0">
                          <a:solidFill>
                            <a:schemeClr val="accent6"/>
                          </a:solidFill>
                        </a:rPr>
                        <a:t>Donneurs</a:t>
                      </a:r>
                    </a:p>
                    <a:p>
                      <a:pPr algn="ctr"/>
                      <a:endParaRPr lang="fr-FR" dirty="0" smtClean="0"/>
                    </a:p>
                    <a:p>
                      <a:pPr algn="ctr"/>
                      <a:r>
                        <a:rPr lang="fr-FR" dirty="0" smtClean="0"/>
                        <a:t>CR</a:t>
                      </a:r>
                    </a:p>
                    <a:p>
                      <a:pPr algn="ctr"/>
                      <a:endParaRPr lang="fr-FR" dirty="0" smtClean="0"/>
                    </a:p>
                    <a:p>
                      <a:pPr algn="ctr"/>
                      <a:r>
                        <a:rPr lang="fr-FR" dirty="0" smtClean="0"/>
                        <a:t>CR</a:t>
                      </a:r>
                    </a:p>
                    <a:p>
                      <a:pPr algn="ctr"/>
                      <a:endParaRPr lang="fr-FR" dirty="0" smtClean="0"/>
                    </a:p>
                    <a:p>
                      <a:pPr algn="ctr"/>
                      <a:r>
                        <a:rPr lang="fr-FR" dirty="0" smtClean="0"/>
                        <a:t>CR</a:t>
                      </a:r>
                    </a:p>
                    <a:p>
                      <a:pPr algn="ctr"/>
                      <a:endParaRPr lang="fr-FR" dirty="0" smtClean="0"/>
                    </a:p>
                    <a:p>
                      <a:pPr algn="ctr"/>
                      <a:r>
                        <a:rPr lang="fr-FR" dirty="0" smtClean="0"/>
                        <a:t>CR</a:t>
                      </a:r>
                    </a:p>
                    <a:p>
                      <a:pPr algn="ctr"/>
                      <a:endParaRPr lang="fr-FR" dirty="0" smtClean="0"/>
                    </a:p>
                    <a:p>
                      <a:pPr algn="ctr"/>
                      <a:endParaRPr lang="fr-FR" dirty="0" smtClean="0"/>
                    </a:p>
                    <a:p>
                      <a:pPr algn="ctr"/>
                      <a:r>
                        <a:rPr lang="fr-FR" dirty="0" smtClean="0"/>
                        <a:t>CR</a:t>
                      </a:r>
                      <a:endParaRPr lang="fr-FR" dirty="0"/>
                    </a:p>
                  </a:txBody>
                  <a:tcPr/>
                </a:tc>
                <a:tc>
                  <a:txBody>
                    <a:bodyPr/>
                    <a:lstStyle/>
                    <a:p>
                      <a:pPr algn="ctr"/>
                      <a:r>
                        <a:rPr lang="fr-FR" dirty="0" smtClean="0">
                          <a:solidFill>
                            <a:schemeClr val="accent6"/>
                          </a:solidFill>
                        </a:rPr>
                        <a:t>Bénéficiaire</a:t>
                      </a:r>
                    </a:p>
                    <a:p>
                      <a:pPr algn="ctr"/>
                      <a:endParaRPr lang="fr-FR" dirty="0" smtClean="0"/>
                    </a:p>
                    <a:p>
                      <a:pPr algn="ctr"/>
                      <a:r>
                        <a:rPr lang="fr-FR" dirty="0" smtClean="0"/>
                        <a:t>Privé</a:t>
                      </a:r>
                    </a:p>
                    <a:p>
                      <a:pPr algn="ctr"/>
                      <a:endParaRPr lang="fr-FR" dirty="0" smtClean="0"/>
                    </a:p>
                    <a:p>
                      <a:pPr algn="ctr"/>
                      <a:r>
                        <a:rPr lang="fr-FR" dirty="0" smtClean="0"/>
                        <a:t>Privé</a:t>
                      </a:r>
                    </a:p>
                    <a:p>
                      <a:pPr algn="ctr"/>
                      <a:endParaRPr lang="fr-FR" dirty="0" smtClean="0"/>
                    </a:p>
                    <a:p>
                      <a:pPr algn="ctr"/>
                      <a:r>
                        <a:rPr lang="fr-FR" dirty="0" smtClean="0"/>
                        <a:t>Autorité</a:t>
                      </a:r>
                    </a:p>
                    <a:p>
                      <a:pPr algn="ctr"/>
                      <a:endParaRPr lang="fr-FR" dirty="0" smtClean="0"/>
                    </a:p>
                    <a:p>
                      <a:pPr algn="ctr"/>
                      <a:r>
                        <a:rPr lang="fr-FR" dirty="0" smtClean="0"/>
                        <a:t>Privés</a:t>
                      </a:r>
                      <a:r>
                        <a:rPr lang="fr-FR" baseline="0" dirty="0" smtClean="0"/>
                        <a:t> + Autorités</a:t>
                      </a:r>
                    </a:p>
                    <a:p>
                      <a:pPr algn="ctr"/>
                      <a:endParaRPr lang="fr-FR" baseline="0" dirty="0" smtClean="0"/>
                    </a:p>
                    <a:p>
                      <a:pPr algn="ctr"/>
                      <a:r>
                        <a:rPr lang="fr-FR" baseline="0" dirty="0" smtClean="0"/>
                        <a:t>Ministre</a:t>
                      </a:r>
                      <a:endParaRPr lang="fr-FR" dirty="0"/>
                    </a:p>
                  </a:txBody>
                  <a:tcPr/>
                </a:tc>
                <a:tc>
                  <a:txBody>
                    <a:bodyPr/>
                    <a:lstStyle/>
                    <a:p>
                      <a:pPr algn="ctr"/>
                      <a:r>
                        <a:rPr lang="fr-FR" dirty="0" smtClean="0">
                          <a:solidFill>
                            <a:schemeClr val="accent6"/>
                          </a:solidFill>
                        </a:rPr>
                        <a:t>Superficies</a:t>
                      </a:r>
                    </a:p>
                    <a:p>
                      <a:pPr algn="ctr"/>
                      <a:endParaRPr lang="fr-FR" dirty="0" smtClean="0"/>
                    </a:p>
                    <a:p>
                      <a:pPr algn="ctr"/>
                      <a:r>
                        <a:rPr lang="fr-FR" dirty="0" smtClean="0"/>
                        <a:t>5000 ha</a:t>
                      </a:r>
                    </a:p>
                    <a:p>
                      <a:pPr algn="ctr"/>
                      <a:endParaRPr lang="fr-FR" dirty="0" smtClean="0"/>
                    </a:p>
                    <a:p>
                      <a:pPr algn="ctr"/>
                      <a:r>
                        <a:rPr lang="fr-FR" dirty="0" smtClean="0"/>
                        <a:t>1800-2290 ha</a:t>
                      </a:r>
                    </a:p>
                    <a:p>
                      <a:pPr algn="ctr"/>
                      <a:endParaRPr lang="fr-FR" dirty="0" smtClean="0"/>
                    </a:p>
                    <a:p>
                      <a:pPr algn="ctr"/>
                      <a:r>
                        <a:rPr lang="fr-FR" dirty="0" smtClean="0"/>
                        <a:t>+ milliers</a:t>
                      </a:r>
                    </a:p>
                    <a:p>
                      <a:pPr algn="ctr"/>
                      <a:endParaRPr lang="fr-FR" dirty="0" smtClean="0"/>
                    </a:p>
                    <a:p>
                      <a:pPr algn="ctr"/>
                      <a:r>
                        <a:rPr lang="fr-FR" dirty="0" smtClean="0"/>
                        <a:t>232 208 ha</a:t>
                      </a:r>
                    </a:p>
                    <a:p>
                      <a:pPr algn="ctr"/>
                      <a:endParaRPr lang="fr-FR" dirty="0" smtClean="0"/>
                    </a:p>
                    <a:p>
                      <a:pPr algn="ctr"/>
                      <a:endParaRPr lang="fr-FR" dirty="0" smtClean="0"/>
                    </a:p>
                    <a:p>
                      <a:pPr algn="ctr"/>
                      <a:r>
                        <a:rPr lang="fr-FR" dirty="0" smtClean="0"/>
                        <a:t>20ha </a:t>
                      </a:r>
                      <a:endParaRPr lang="fr-FR" dirty="0"/>
                    </a:p>
                  </a:txBody>
                  <a:tcPr/>
                </a:tc>
                <a:tc>
                  <a:txBody>
                    <a:bodyPr/>
                    <a:lstStyle/>
                    <a:p>
                      <a:pPr algn="ctr"/>
                      <a:r>
                        <a:rPr lang="fr-FR" dirty="0" smtClean="0">
                          <a:solidFill>
                            <a:schemeClr val="accent6"/>
                          </a:solidFill>
                        </a:rPr>
                        <a:t>Motifs</a:t>
                      </a:r>
                    </a:p>
                    <a:p>
                      <a:pPr algn="ctr"/>
                      <a:endParaRPr lang="fr-FR" dirty="0" smtClean="0"/>
                    </a:p>
                    <a:p>
                      <a:pPr algn="ctr"/>
                      <a:r>
                        <a:rPr lang="fr-FR" dirty="0" smtClean="0"/>
                        <a:t>Agriculture</a:t>
                      </a:r>
                    </a:p>
                    <a:p>
                      <a:pPr algn="ctr"/>
                      <a:endParaRPr lang="fr-FR" dirty="0" smtClean="0"/>
                    </a:p>
                    <a:p>
                      <a:pPr algn="ctr"/>
                      <a:r>
                        <a:rPr lang="fr-FR" dirty="0" smtClean="0"/>
                        <a:t>Agriculture</a:t>
                      </a:r>
                    </a:p>
                    <a:p>
                      <a:pPr algn="ctr"/>
                      <a:endParaRPr lang="fr-FR" dirty="0" smtClean="0"/>
                    </a:p>
                    <a:p>
                      <a:pPr algn="ctr"/>
                      <a:r>
                        <a:rPr lang="fr-FR" dirty="0" smtClean="0"/>
                        <a:t>Agriculture</a:t>
                      </a:r>
                    </a:p>
                    <a:p>
                      <a:pPr algn="ctr"/>
                      <a:endParaRPr lang="fr-FR" dirty="0" smtClean="0"/>
                    </a:p>
                    <a:p>
                      <a:pPr algn="ctr"/>
                      <a:r>
                        <a:rPr lang="fr-FR" dirty="0" smtClean="0"/>
                        <a:t>GOANA</a:t>
                      </a:r>
                    </a:p>
                    <a:p>
                      <a:pPr algn="ctr"/>
                      <a:endParaRPr lang="fr-FR" dirty="0" smtClean="0"/>
                    </a:p>
                    <a:p>
                      <a:pPr algn="ctr"/>
                      <a:endParaRPr lang="fr-FR" dirty="0" smtClean="0"/>
                    </a:p>
                    <a:p>
                      <a:pPr algn="ctr"/>
                      <a:r>
                        <a:rPr lang="fr-FR" dirty="0" smtClean="0"/>
                        <a:t>GOANA</a:t>
                      </a:r>
                      <a:endParaRPr lang="fr-FR"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situation au Sénégal</a:t>
            </a:r>
            <a:br>
              <a:rPr lang="fr-FR" dirty="0" smtClean="0"/>
            </a:br>
            <a:r>
              <a:rPr lang="fr-FR" dirty="0" smtClean="0"/>
              <a:t>Attribution à des nationaux</a:t>
            </a:r>
            <a:endParaRPr lang="fr-FR" dirty="0"/>
          </a:p>
        </p:txBody>
      </p:sp>
      <p:graphicFrame>
        <p:nvGraphicFramePr>
          <p:cNvPr id="4" name="Espace réservé du contenu 3"/>
          <p:cNvGraphicFramePr>
            <a:graphicFrameLocks noGrp="1"/>
          </p:cNvGraphicFramePr>
          <p:nvPr>
            <p:ph idx="1"/>
          </p:nvPr>
        </p:nvGraphicFramePr>
        <p:xfrm>
          <a:off x="457200" y="1600200"/>
          <a:ext cx="8229600" cy="44805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4349080">
                <a:tc>
                  <a:txBody>
                    <a:bodyPr/>
                    <a:lstStyle/>
                    <a:p>
                      <a:pPr algn="ctr"/>
                      <a:r>
                        <a:rPr lang="fr-FR" dirty="0" smtClean="0">
                          <a:solidFill>
                            <a:schemeClr val="accent6"/>
                          </a:solidFill>
                        </a:rPr>
                        <a:t>Régions</a:t>
                      </a:r>
                    </a:p>
                    <a:p>
                      <a:pPr algn="ctr"/>
                      <a:endParaRPr lang="fr-FR" dirty="0" smtClean="0"/>
                    </a:p>
                    <a:p>
                      <a:pPr algn="ctr"/>
                      <a:r>
                        <a:rPr lang="fr-FR" dirty="0" smtClean="0"/>
                        <a:t>Diourbel </a:t>
                      </a:r>
                    </a:p>
                    <a:p>
                      <a:pPr algn="ctr"/>
                      <a:endParaRPr lang="fr-FR" dirty="0" smtClean="0"/>
                    </a:p>
                    <a:p>
                      <a:pPr algn="ctr"/>
                      <a:endParaRPr lang="fr-FR" dirty="0" smtClean="0"/>
                    </a:p>
                    <a:p>
                      <a:pPr algn="ctr"/>
                      <a:r>
                        <a:rPr lang="fr-FR" dirty="0" smtClean="0"/>
                        <a:t>Thiès</a:t>
                      </a:r>
                    </a:p>
                    <a:p>
                      <a:pPr algn="ctr"/>
                      <a:endParaRPr lang="fr-FR" dirty="0" smtClean="0"/>
                    </a:p>
                    <a:p>
                      <a:pPr algn="ctr"/>
                      <a:endParaRPr lang="fr-FR" dirty="0" smtClean="0"/>
                    </a:p>
                    <a:p>
                      <a:pPr algn="ctr"/>
                      <a:endParaRPr lang="fr-FR" dirty="0" smtClean="0"/>
                    </a:p>
                    <a:p>
                      <a:pPr algn="ctr"/>
                      <a:endParaRPr lang="fr-FR" dirty="0" smtClean="0"/>
                    </a:p>
                    <a:p>
                      <a:pPr algn="ctr"/>
                      <a:r>
                        <a:rPr lang="fr-FR" dirty="0" smtClean="0"/>
                        <a:t>Louga</a:t>
                      </a:r>
                    </a:p>
                    <a:p>
                      <a:pPr algn="ctr"/>
                      <a:r>
                        <a:rPr lang="fr-FR" sz="1400" b="1" i="1" dirty="0" smtClean="0">
                          <a:solidFill>
                            <a:srgbClr val="FF0000"/>
                          </a:solidFill>
                        </a:rPr>
                        <a:t>IPAR 2010</a:t>
                      </a:r>
                    </a:p>
                    <a:p>
                      <a:pPr algn="ctr"/>
                      <a:endParaRPr lang="fr-FR" sz="1400" b="1" i="1" dirty="0" smtClean="0"/>
                    </a:p>
                    <a:p>
                      <a:pPr algn="ctr"/>
                      <a:r>
                        <a:rPr lang="fr-FR" sz="1800" b="1" i="0" dirty="0" smtClean="0"/>
                        <a:t>Louga</a:t>
                      </a:r>
                    </a:p>
                    <a:p>
                      <a:pPr algn="ctr"/>
                      <a:endParaRPr lang="fr-FR" sz="1800" b="1" i="0" dirty="0" smtClean="0"/>
                    </a:p>
                    <a:p>
                      <a:pPr algn="ctr"/>
                      <a:r>
                        <a:rPr lang="fr-FR" sz="1400" b="1" i="1" dirty="0" smtClean="0">
                          <a:solidFill>
                            <a:srgbClr val="FF0000"/>
                          </a:solidFill>
                        </a:rPr>
                        <a:t>CICODEV</a:t>
                      </a:r>
                      <a:r>
                        <a:rPr lang="fr-FR" sz="1400" b="1" i="1" baseline="0" dirty="0" smtClean="0">
                          <a:solidFill>
                            <a:srgbClr val="FF0000"/>
                          </a:solidFill>
                        </a:rPr>
                        <a:t> 2011</a:t>
                      </a:r>
                      <a:endParaRPr lang="fr-FR" sz="1400" b="1" i="1" dirty="0">
                        <a:solidFill>
                          <a:srgbClr val="FF0000"/>
                        </a:solidFill>
                      </a:endParaRPr>
                    </a:p>
                  </a:txBody>
                  <a:tcPr>
                    <a:lnL w="12700" cap="flat" cmpd="sng" algn="ctr">
                      <a:solidFill>
                        <a:schemeClr val="tx1"/>
                      </a:solidFill>
                      <a:prstDash val="solid"/>
                      <a:round/>
                      <a:headEnd type="none" w="med" len="med"/>
                      <a:tailEnd type="none" w="med" len="med"/>
                    </a:lnL>
                  </a:tcPr>
                </a:tc>
                <a:tc>
                  <a:txBody>
                    <a:bodyPr/>
                    <a:lstStyle/>
                    <a:p>
                      <a:pPr algn="ctr"/>
                      <a:r>
                        <a:rPr lang="fr-FR" dirty="0" smtClean="0">
                          <a:solidFill>
                            <a:schemeClr val="accent6"/>
                          </a:solidFill>
                        </a:rPr>
                        <a:t>Localités</a:t>
                      </a:r>
                    </a:p>
                    <a:p>
                      <a:pPr algn="ctr"/>
                      <a:endParaRPr lang="fr-FR" dirty="0" smtClean="0"/>
                    </a:p>
                    <a:p>
                      <a:pPr algn="ctr"/>
                      <a:r>
                        <a:rPr lang="fr-FR" dirty="0" err="1" smtClean="0"/>
                        <a:t>Ngom</a:t>
                      </a:r>
                      <a:r>
                        <a:rPr lang="fr-FR" dirty="0" smtClean="0"/>
                        <a:t> </a:t>
                      </a:r>
                      <a:r>
                        <a:rPr lang="fr-FR" dirty="0" err="1" smtClean="0"/>
                        <a:t>Ngom</a:t>
                      </a:r>
                      <a:r>
                        <a:rPr lang="fr-FR" dirty="0" smtClean="0"/>
                        <a:t>  (</a:t>
                      </a:r>
                      <a:r>
                        <a:rPr lang="fr-FR" dirty="0" err="1" smtClean="0"/>
                        <a:t>Bambey</a:t>
                      </a:r>
                      <a:r>
                        <a:rPr lang="fr-FR" dirty="0" smtClean="0"/>
                        <a:t>)</a:t>
                      </a:r>
                    </a:p>
                    <a:p>
                      <a:pPr algn="ctr"/>
                      <a:endParaRPr lang="fr-FR" dirty="0" smtClean="0"/>
                    </a:p>
                    <a:p>
                      <a:pPr algn="ctr"/>
                      <a:r>
                        <a:rPr lang="fr-FR" dirty="0" smtClean="0"/>
                        <a:t>F.C Thiès et Pout </a:t>
                      </a:r>
                    </a:p>
                    <a:p>
                      <a:pPr algn="ctr"/>
                      <a:r>
                        <a:rPr lang="fr-FR" dirty="0" err="1" smtClean="0"/>
                        <a:t>Tassèt</a:t>
                      </a:r>
                      <a:endParaRPr lang="fr-FR" dirty="0" smtClean="0"/>
                    </a:p>
                    <a:p>
                      <a:pPr algn="ctr"/>
                      <a:endParaRPr lang="fr-FR" dirty="0" smtClean="0"/>
                    </a:p>
                    <a:p>
                      <a:pPr algn="ctr"/>
                      <a:endParaRPr lang="fr-FR" dirty="0" smtClean="0"/>
                    </a:p>
                    <a:p>
                      <a:pPr algn="ctr"/>
                      <a:r>
                        <a:rPr lang="fr-FR" dirty="0" smtClean="0"/>
                        <a:t>K. M. </a:t>
                      </a:r>
                      <a:r>
                        <a:rPr lang="fr-FR" dirty="0" err="1" smtClean="0"/>
                        <a:t>Sarr</a:t>
                      </a:r>
                      <a:endParaRPr lang="fr-FR" dirty="0" smtClean="0"/>
                    </a:p>
                    <a:p>
                      <a:pPr algn="ctr">
                        <a:lnSpc>
                          <a:spcPct val="150000"/>
                        </a:lnSpc>
                      </a:pPr>
                      <a:endParaRPr lang="fr-FR" dirty="0" smtClean="0"/>
                    </a:p>
                    <a:p>
                      <a:pPr algn="ctr"/>
                      <a:r>
                        <a:rPr lang="fr-FR" dirty="0" err="1" smtClean="0"/>
                        <a:t>Diokoul</a:t>
                      </a:r>
                      <a:endParaRPr lang="fr-FR" dirty="0" smtClean="0"/>
                    </a:p>
                  </a:txBody>
                  <a:tcPr/>
                </a:tc>
                <a:tc>
                  <a:txBody>
                    <a:bodyPr/>
                    <a:lstStyle/>
                    <a:p>
                      <a:pPr algn="ctr"/>
                      <a:r>
                        <a:rPr lang="fr-FR" dirty="0" smtClean="0">
                          <a:solidFill>
                            <a:schemeClr val="accent6"/>
                          </a:solidFill>
                        </a:rPr>
                        <a:t>Donneurs</a:t>
                      </a:r>
                    </a:p>
                    <a:p>
                      <a:pPr algn="ctr"/>
                      <a:endParaRPr lang="fr-FR" dirty="0" smtClean="0"/>
                    </a:p>
                    <a:p>
                      <a:pPr algn="ctr"/>
                      <a:r>
                        <a:rPr lang="fr-FR" dirty="0" smtClean="0"/>
                        <a:t>CNRA</a:t>
                      </a:r>
                    </a:p>
                    <a:p>
                      <a:pPr algn="ctr"/>
                      <a:endParaRPr lang="fr-FR" dirty="0" smtClean="0"/>
                    </a:p>
                    <a:p>
                      <a:pPr algn="ctr"/>
                      <a:endParaRPr lang="fr-FR" dirty="0" smtClean="0"/>
                    </a:p>
                    <a:p>
                      <a:pPr algn="ctr"/>
                      <a:r>
                        <a:rPr lang="fr-FR" dirty="0" smtClean="0"/>
                        <a:t>Etat</a:t>
                      </a:r>
                    </a:p>
                    <a:p>
                      <a:pPr algn="ctr"/>
                      <a:endParaRPr lang="fr-FR" dirty="0" smtClean="0"/>
                    </a:p>
                    <a:p>
                      <a:pPr algn="ctr"/>
                      <a:r>
                        <a:rPr lang="fr-FR" dirty="0" smtClean="0"/>
                        <a:t>CR</a:t>
                      </a:r>
                    </a:p>
                    <a:p>
                      <a:pPr algn="ctr"/>
                      <a:endParaRPr lang="fr-FR" dirty="0" smtClean="0"/>
                    </a:p>
                    <a:p>
                      <a:pPr algn="ctr"/>
                      <a:endParaRPr lang="fr-FR" dirty="0" smtClean="0"/>
                    </a:p>
                    <a:p>
                      <a:pPr algn="ctr"/>
                      <a:r>
                        <a:rPr lang="fr-FR" dirty="0" smtClean="0"/>
                        <a:t>CR</a:t>
                      </a:r>
                    </a:p>
                    <a:p>
                      <a:pPr algn="ctr">
                        <a:lnSpc>
                          <a:spcPct val="150000"/>
                        </a:lnSpc>
                      </a:pPr>
                      <a:endParaRPr lang="fr-FR" dirty="0" smtClean="0"/>
                    </a:p>
                    <a:p>
                      <a:pPr algn="ctr"/>
                      <a:r>
                        <a:rPr lang="fr-FR" dirty="0" smtClean="0"/>
                        <a:t>CR</a:t>
                      </a:r>
                      <a:endParaRPr lang="fr-FR" dirty="0"/>
                    </a:p>
                  </a:txBody>
                  <a:tcPr/>
                </a:tc>
                <a:tc>
                  <a:txBody>
                    <a:bodyPr/>
                    <a:lstStyle/>
                    <a:p>
                      <a:pPr algn="ctr"/>
                      <a:r>
                        <a:rPr lang="fr-FR" dirty="0" smtClean="0">
                          <a:solidFill>
                            <a:schemeClr val="accent6"/>
                          </a:solidFill>
                        </a:rPr>
                        <a:t>Bénéficiaire</a:t>
                      </a:r>
                    </a:p>
                    <a:p>
                      <a:pPr algn="ctr"/>
                      <a:endParaRPr lang="fr-FR" dirty="0" smtClean="0"/>
                    </a:p>
                    <a:p>
                      <a:pPr algn="ctr"/>
                      <a:r>
                        <a:rPr lang="fr-FR" dirty="0" smtClean="0"/>
                        <a:t>Ministre</a:t>
                      </a:r>
                    </a:p>
                    <a:p>
                      <a:pPr algn="ctr"/>
                      <a:endParaRPr lang="fr-FR" dirty="0" smtClean="0"/>
                    </a:p>
                    <a:p>
                      <a:pPr algn="ctr"/>
                      <a:endParaRPr lang="fr-FR" dirty="0" smtClean="0"/>
                    </a:p>
                    <a:p>
                      <a:pPr algn="ctr"/>
                      <a:r>
                        <a:rPr lang="fr-FR" dirty="0" smtClean="0"/>
                        <a:t>Khalifes généraux</a:t>
                      </a:r>
                    </a:p>
                    <a:p>
                      <a:pPr algn="ctr"/>
                      <a:r>
                        <a:rPr lang="fr-FR" dirty="0" smtClean="0"/>
                        <a:t>Khalife général</a:t>
                      </a:r>
                    </a:p>
                    <a:p>
                      <a:pPr algn="ctr"/>
                      <a:endParaRPr lang="fr-FR" dirty="0" smtClean="0"/>
                    </a:p>
                    <a:p>
                      <a:pPr algn="ctr"/>
                      <a:r>
                        <a:rPr lang="fr-FR" dirty="0" err="1" smtClean="0"/>
                        <a:t>Gafari</a:t>
                      </a:r>
                      <a:endParaRPr lang="fr-FR" dirty="0" smtClean="0"/>
                    </a:p>
                    <a:p>
                      <a:pPr algn="ctr">
                        <a:lnSpc>
                          <a:spcPct val="150000"/>
                        </a:lnSpc>
                      </a:pPr>
                      <a:endParaRPr lang="fr-FR" dirty="0" smtClean="0"/>
                    </a:p>
                    <a:p>
                      <a:pPr algn="ctr">
                        <a:lnSpc>
                          <a:spcPct val="100000"/>
                        </a:lnSpc>
                      </a:pPr>
                      <a:r>
                        <a:rPr lang="fr-FR" dirty="0" smtClean="0"/>
                        <a:t>Autorité</a:t>
                      </a:r>
                      <a:r>
                        <a:rPr lang="fr-FR" baseline="0" dirty="0" smtClean="0"/>
                        <a:t> </a:t>
                      </a:r>
                      <a:r>
                        <a:rPr lang="fr-FR" baseline="0" dirty="0" err="1" smtClean="0"/>
                        <a:t>pol</a:t>
                      </a:r>
                      <a:r>
                        <a:rPr lang="fr-FR" baseline="0" dirty="0" smtClean="0"/>
                        <a:t>. Chef religieux</a:t>
                      </a:r>
                      <a:endParaRPr lang="fr-FR" dirty="0" smtClean="0"/>
                    </a:p>
                  </a:txBody>
                  <a:tcPr/>
                </a:tc>
                <a:tc>
                  <a:txBody>
                    <a:bodyPr/>
                    <a:lstStyle/>
                    <a:p>
                      <a:pPr algn="ctr"/>
                      <a:r>
                        <a:rPr lang="fr-FR" dirty="0" smtClean="0">
                          <a:solidFill>
                            <a:schemeClr val="accent6"/>
                          </a:solidFill>
                        </a:rPr>
                        <a:t>Superficies</a:t>
                      </a:r>
                    </a:p>
                    <a:p>
                      <a:pPr algn="ctr"/>
                      <a:endParaRPr lang="fr-FR" dirty="0" smtClean="0"/>
                    </a:p>
                    <a:p>
                      <a:pPr algn="ctr"/>
                      <a:r>
                        <a:rPr lang="fr-FR" dirty="0" smtClean="0"/>
                        <a:t>100 ha</a:t>
                      </a:r>
                    </a:p>
                    <a:p>
                      <a:pPr algn="ctr"/>
                      <a:endParaRPr lang="fr-FR" dirty="0" smtClean="0"/>
                    </a:p>
                    <a:p>
                      <a:pPr algn="ctr"/>
                      <a:endParaRPr lang="fr-FR" dirty="0" smtClean="0"/>
                    </a:p>
                    <a:p>
                      <a:pPr algn="ctr"/>
                      <a:r>
                        <a:rPr lang="fr-FR" dirty="0" smtClean="0"/>
                        <a:t>10 000 ha</a:t>
                      </a:r>
                    </a:p>
                    <a:p>
                      <a:pPr algn="ctr"/>
                      <a:endParaRPr lang="fr-FR" dirty="0" smtClean="0"/>
                    </a:p>
                    <a:p>
                      <a:pPr algn="ctr"/>
                      <a:r>
                        <a:rPr lang="fr-FR" dirty="0" smtClean="0"/>
                        <a:t>125 ha</a:t>
                      </a:r>
                    </a:p>
                    <a:p>
                      <a:pPr algn="ctr"/>
                      <a:endParaRPr lang="fr-FR" dirty="0" smtClean="0"/>
                    </a:p>
                    <a:p>
                      <a:pPr algn="ctr"/>
                      <a:endParaRPr lang="fr-FR" dirty="0" smtClean="0"/>
                    </a:p>
                    <a:p>
                      <a:pPr algn="ctr"/>
                      <a:r>
                        <a:rPr lang="fr-FR" dirty="0" smtClean="0"/>
                        <a:t>100 ha</a:t>
                      </a:r>
                    </a:p>
                    <a:p>
                      <a:pPr algn="ctr">
                        <a:lnSpc>
                          <a:spcPct val="150000"/>
                        </a:lnSpc>
                      </a:pPr>
                      <a:endParaRPr lang="fr-FR" dirty="0" smtClean="0"/>
                    </a:p>
                    <a:p>
                      <a:pPr algn="ctr"/>
                      <a:r>
                        <a:rPr lang="fr-FR" dirty="0" smtClean="0"/>
                        <a:t>3000ha?</a:t>
                      </a:r>
                      <a:endParaRPr lang="fr-FR" dirty="0"/>
                    </a:p>
                  </a:txBody>
                  <a:tcPr/>
                </a:tc>
                <a:tc>
                  <a:txBody>
                    <a:bodyPr/>
                    <a:lstStyle/>
                    <a:p>
                      <a:pPr algn="ctr"/>
                      <a:r>
                        <a:rPr lang="fr-FR" dirty="0" smtClean="0">
                          <a:solidFill>
                            <a:schemeClr val="accent6"/>
                          </a:solidFill>
                        </a:rPr>
                        <a:t>Motifs</a:t>
                      </a:r>
                    </a:p>
                    <a:p>
                      <a:pPr algn="ctr"/>
                      <a:endParaRPr lang="fr-FR" dirty="0" smtClean="0"/>
                    </a:p>
                    <a:p>
                      <a:pPr algn="ctr"/>
                      <a:r>
                        <a:rPr lang="fr-FR" dirty="0" smtClean="0"/>
                        <a:t>GOANA</a:t>
                      </a:r>
                    </a:p>
                    <a:p>
                      <a:pPr algn="ctr"/>
                      <a:endParaRPr lang="fr-FR" dirty="0" smtClean="0"/>
                    </a:p>
                    <a:p>
                      <a:pPr algn="ctr"/>
                      <a:endParaRPr lang="fr-FR" dirty="0" smtClean="0"/>
                    </a:p>
                    <a:p>
                      <a:pPr algn="ctr"/>
                      <a:r>
                        <a:rPr lang="fr-FR" dirty="0" smtClean="0"/>
                        <a:t>Agriculture</a:t>
                      </a:r>
                    </a:p>
                    <a:p>
                      <a:pPr algn="ctr"/>
                      <a:endParaRPr lang="fr-FR" dirty="0" smtClean="0"/>
                    </a:p>
                    <a:p>
                      <a:pPr algn="ctr"/>
                      <a:r>
                        <a:rPr lang="fr-FR" dirty="0" smtClean="0"/>
                        <a:t>Agriculture</a:t>
                      </a:r>
                    </a:p>
                    <a:p>
                      <a:pPr algn="ctr"/>
                      <a:endParaRPr lang="fr-FR" dirty="0" smtClean="0"/>
                    </a:p>
                    <a:p>
                      <a:pPr algn="ctr"/>
                      <a:endParaRPr lang="fr-FR" dirty="0" smtClean="0"/>
                    </a:p>
                    <a:p>
                      <a:pPr algn="ctr"/>
                      <a:r>
                        <a:rPr lang="fr-FR" dirty="0" smtClean="0"/>
                        <a:t>Maraichage</a:t>
                      </a:r>
                    </a:p>
                    <a:p>
                      <a:pPr algn="ctr"/>
                      <a:endParaRPr lang="fr-FR" dirty="0" smtClean="0"/>
                    </a:p>
                    <a:p>
                      <a:pPr algn="ctr"/>
                      <a:r>
                        <a:rPr lang="fr-FR" dirty="0" smtClean="0"/>
                        <a:t>Elevage (vaches laitière et autruches) </a:t>
                      </a:r>
                      <a:endParaRPr lang="fr-FR"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situation au Sénégal</a:t>
            </a:r>
            <a:br>
              <a:rPr lang="fr-FR" dirty="0" smtClean="0"/>
            </a:br>
            <a:r>
              <a:rPr lang="fr-FR" dirty="0" smtClean="0"/>
              <a:t>Attributions à des étrangers</a:t>
            </a:r>
            <a:endParaRPr lang="fr-FR" dirty="0"/>
          </a:p>
        </p:txBody>
      </p:sp>
      <p:graphicFrame>
        <p:nvGraphicFramePr>
          <p:cNvPr id="4" name="Espace réservé du contenu 3"/>
          <p:cNvGraphicFramePr>
            <a:graphicFrameLocks noGrp="1"/>
          </p:cNvGraphicFramePr>
          <p:nvPr>
            <p:ph idx="1"/>
          </p:nvPr>
        </p:nvGraphicFramePr>
        <p:xfrm>
          <a:off x="457200" y="1600200"/>
          <a:ext cx="8344614" cy="5029200"/>
        </p:xfrm>
        <a:graphic>
          <a:graphicData uri="http://schemas.openxmlformats.org/drawingml/2006/table">
            <a:tbl>
              <a:tblPr firstRow="1" bandRow="1">
                <a:tableStyleId>{5C22544A-7EE6-4342-B048-85BDC9FD1C3A}</a:tableStyleId>
              </a:tblPr>
              <a:tblGrid>
                <a:gridCol w="1371600"/>
                <a:gridCol w="1519064"/>
                <a:gridCol w="1152128"/>
                <a:gridCol w="1584176"/>
                <a:gridCol w="1267142"/>
                <a:gridCol w="1450504"/>
              </a:tblGrid>
              <a:tr h="3989040">
                <a:tc>
                  <a:txBody>
                    <a:bodyPr/>
                    <a:lstStyle/>
                    <a:p>
                      <a:pPr algn="ctr"/>
                      <a:r>
                        <a:rPr lang="fr-FR" sz="1800" dirty="0" smtClean="0">
                          <a:solidFill>
                            <a:schemeClr val="accent6"/>
                          </a:solidFill>
                        </a:rPr>
                        <a:t>Régions</a:t>
                      </a:r>
                    </a:p>
                    <a:p>
                      <a:pPr algn="ctr"/>
                      <a:endParaRPr lang="fr-FR" dirty="0" smtClean="0"/>
                    </a:p>
                    <a:p>
                      <a:pPr algn="ctr"/>
                      <a:r>
                        <a:rPr lang="fr-FR" dirty="0" smtClean="0"/>
                        <a:t>Kédougou</a:t>
                      </a:r>
                    </a:p>
                    <a:p>
                      <a:pPr algn="ctr"/>
                      <a:endParaRPr lang="fr-FR" dirty="0" smtClean="0"/>
                    </a:p>
                    <a:p>
                      <a:pPr algn="ctr"/>
                      <a:endParaRPr lang="fr-FR" dirty="0" smtClean="0"/>
                    </a:p>
                    <a:p>
                      <a:pPr algn="ctr"/>
                      <a:endParaRPr lang="fr-FR" dirty="0" smtClean="0"/>
                    </a:p>
                    <a:p>
                      <a:pPr algn="ctr"/>
                      <a:r>
                        <a:rPr lang="fr-FR" dirty="0" smtClean="0"/>
                        <a:t>St Louis</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r>
                        <a:rPr lang="fr-FR" dirty="0" smtClean="0"/>
                        <a:t>Thiès</a:t>
                      </a:r>
                    </a:p>
                    <a:p>
                      <a:pPr algn="ctr"/>
                      <a:endParaRPr lang="fr-FR" dirty="0" smtClean="0"/>
                    </a:p>
                    <a:p>
                      <a:pPr algn="ctr"/>
                      <a:r>
                        <a:rPr lang="fr-FR" dirty="0" smtClean="0"/>
                        <a:t>Kolda</a:t>
                      </a:r>
                    </a:p>
                    <a:p>
                      <a:pPr algn="ctr"/>
                      <a:endParaRPr lang="fr-FR" dirty="0" smtClean="0"/>
                    </a:p>
                    <a:p>
                      <a:pPr algn="ctr"/>
                      <a:endParaRPr lang="fr-FR" dirty="0" smtClean="0"/>
                    </a:p>
                  </a:txBody>
                  <a:tcPr>
                    <a:lnL w="12700" cap="flat" cmpd="sng" algn="ctr">
                      <a:solidFill>
                        <a:schemeClr val="tx1"/>
                      </a:solidFill>
                      <a:prstDash val="solid"/>
                      <a:round/>
                      <a:headEnd type="none" w="med" len="med"/>
                      <a:tailEnd type="none" w="med" len="med"/>
                    </a:lnL>
                  </a:tcPr>
                </a:tc>
                <a:tc>
                  <a:txBody>
                    <a:bodyPr/>
                    <a:lstStyle/>
                    <a:p>
                      <a:pPr algn="ctr"/>
                      <a:r>
                        <a:rPr lang="fr-FR" dirty="0" smtClean="0">
                          <a:solidFill>
                            <a:schemeClr val="accent6"/>
                          </a:solidFill>
                        </a:rPr>
                        <a:t>Localités</a:t>
                      </a:r>
                    </a:p>
                    <a:p>
                      <a:pPr algn="ctr"/>
                      <a:endParaRPr lang="fr-FR" dirty="0" smtClean="0"/>
                    </a:p>
                    <a:p>
                      <a:pPr algn="ctr"/>
                      <a:r>
                        <a:rPr lang="fr-FR" dirty="0" err="1" smtClean="0"/>
                        <a:t>Saraya</a:t>
                      </a:r>
                      <a:endParaRPr lang="fr-FR" dirty="0" smtClean="0"/>
                    </a:p>
                    <a:p>
                      <a:pPr algn="ctr"/>
                      <a:r>
                        <a:rPr lang="fr-FR" dirty="0" err="1" smtClean="0"/>
                        <a:t>Bandafassi</a:t>
                      </a:r>
                      <a:endParaRPr lang="fr-FR" dirty="0" smtClean="0"/>
                    </a:p>
                    <a:p>
                      <a:pPr algn="ctr"/>
                      <a:r>
                        <a:rPr lang="fr-FR" dirty="0" err="1" smtClean="0"/>
                        <a:t>Tombronkoto</a:t>
                      </a:r>
                      <a:endParaRPr lang="fr-FR" dirty="0" smtClean="0"/>
                    </a:p>
                    <a:p>
                      <a:pPr algn="ctr"/>
                      <a:endParaRPr lang="fr-FR" dirty="0" smtClean="0"/>
                    </a:p>
                    <a:p>
                      <a:pPr algn="ctr"/>
                      <a:r>
                        <a:rPr lang="fr-FR" dirty="0" err="1" smtClean="0"/>
                        <a:t>Mbane</a:t>
                      </a:r>
                      <a:endParaRPr lang="fr-FR" dirty="0" smtClean="0"/>
                    </a:p>
                    <a:p>
                      <a:pPr algn="ctr"/>
                      <a:r>
                        <a:rPr lang="fr-FR" dirty="0" err="1" smtClean="0"/>
                        <a:t>Bokhal</a:t>
                      </a:r>
                      <a:endParaRPr lang="fr-FR" dirty="0" smtClean="0"/>
                    </a:p>
                    <a:p>
                      <a:pPr algn="ctr"/>
                      <a:r>
                        <a:rPr lang="fr-FR" dirty="0" err="1" smtClean="0"/>
                        <a:t>Fass</a:t>
                      </a:r>
                      <a:r>
                        <a:rPr lang="fr-FR" dirty="0" smtClean="0"/>
                        <a:t> </a:t>
                      </a:r>
                      <a:r>
                        <a:rPr lang="fr-FR" dirty="0" err="1" smtClean="0"/>
                        <a:t>Ngom</a:t>
                      </a:r>
                      <a:endParaRPr lang="fr-FR" dirty="0" smtClean="0"/>
                    </a:p>
                    <a:p>
                      <a:pPr algn="ctr"/>
                      <a:r>
                        <a:rPr lang="fr-FR" dirty="0" err="1" smtClean="0"/>
                        <a:t>Gandon</a:t>
                      </a:r>
                      <a:endParaRPr lang="fr-FR" dirty="0" smtClean="0"/>
                    </a:p>
                    <a:p>
                      <a:pPr algn="ctr"/>
                      <a:r>
                        <a:rPr lang="fr-FR" dirty="0" smtClean="0"/>
                        <a:t>Vallée Fleuve</a:t>
                      </a:r>
                    </a:p>
                    <a:p>
                      <a:pPr algn="ctr"/>
                      <a:endParaRPr lang="fr-FR" dirty="0" smtClean="0"/>
                    </a:p>
                    <a:p>
                      <a:pPr algn="ctr"/>
                      <a:r>
                        <a:rPr lang="fr-FR" dirty="0" err="1" smtClean="0"/>
                        <a:t>Beude</a:t>
                      </a:r>
                      <a:r>
                        <a:rPr lang="fr-FR" dirty="0" smtClean="0"/>
                        <a:t> </a:t>
                      </a:r>
                      <a:r>
                        <a:rPr lang="fr-FR" dirty="0" err="1" smtClean="0"/>
                        <a:t>Dieng</a:t>
                      </a:r>
                      <a:endParaRPr lang="fr-FR" dirty="0" smtClean="0"/>
                    </a:p>
                    <a:p>
                      <a:pPr algn="ctr"/>
                      <a:endParaRPr lang="fr-FR" dirty="0" smtClean="0"/>
                    </a:p>
                    <a:p>
                      <a:pPr algn="ctr"/>
                      <a:r>
                        <a:rPr lang="fr-FR" dirty="0" err="1" smtClean="0"/>
                        <a:t>Coumbakara</a:t>
                      </a:r>
                      <a:endParaRPr lang="fr-FR" dirty="0" smtClean="0"/>
                    </a:p>
                    <a:p>
                      <a:pPr algn="ctr"/>
                      <a:r>
                        <a:rPr lang="fr-FR" dirty="0" err="1" smtClean="0"/>
                        <a:t>Kounkané</a:t>
                      </a:r>
                      <a:endParaRPr lang="fr-FR" dirty="0" smtClean="0"/>
                    </a:p>
                    <a:p>
                      <a:pPr algn="ctr"/>
                      <a:endParaRPr lang="fr-FR" dirty="0" smtClean="0"/>
                    </a:p>
                  </a:txBody>
                  <a:tcPr/>
                </a:tc>
                <a:tc>
                  <a:txBody>
                    <a:bodyPr/>
                    <a:lstStyle/>
                    <a:p>
                      <a:pPr algn="ctr"/>
                      <a:r>
                        <a:rPr lang="fr-FR" dirty="0" smtClean="0">
                          <a:solidFill>
                            <a:schemeClr val="accent6"/>
                          </a:solidFill>
                        </a:rPr>
                        <a:t>Donneurs</a:t>
                      </a:r>
                    </a:p>
                    <a:p>
                      <a:pPr algn="ctr"/>
                      <a:endParaRPr lang="fr-FR" dirty="0" smtClean="0"/>
                    </a:p>
                    <a:p>
                      <a:pPr algn="ctr"/>
                      <a:r>
                        <a:rPr lang="fr-FR" dirty="0" smtClean="0"/>
                        <a:t>CR</a:t>
                      </a:r>
                    </a:p>
                    <a:p>
                      <a:pPr algn="ctr"/>
                      <a:r>
                        <a:rPr lang="fr-FR" dirty="0" smtClean="0"/>
                        <a:t>CR</a:t>
                      </a:r>
                    </a:p>
                    <a:p>
                      <a:pPr algn="ctr"/>
                      <a:r>
                        <a:rPr lang="fr-FR" dirty="0" smtClean="0"/>
                        <a:t>CR</a:t>
                      </a:r>
                    </a:p>
                    <a:p>
                      <a:pPr algn="ctr"/>
                      <a:endParaRPr lang="fr-FR" dirty="0" smtClean="0"/>
                    </a:p>
                    <a:p>
                      <a:pPr algn="ctr"/>
                      <a:r>
                        <a:rPr lang="fr-FR" dirty="0" smtClean="0"/>
                        <a:t>CR</a:t>
                      </a:r>
                    </a:p>
                    <a:p>
                      <a:pPr algn="ctr"/>
                      <a:r>
                        <a:rPr lang="fr-FR" dirty="0" smtClean="0"/>
                        <a:t>CR</a:t>
                      </a:r>
                    </a:p>
                    <a:p>
                      <a:pPr algn="ctr"/>
                      <a:r>
                        <a:rPr lang="fr-FR" dirty="0" smtClean="0"/>
                        <a:t>CR</a:t>
                      </a:r>
                    </a:p>
                    <a:p>
                      <a:pPr algn="ctr"/>
                      <a:r>
                        <a:rPr lang="fr-FR" dirty="0" smtClean="0"/>
                        <a:t>CR</a:t>
                      </a:r>
                    </a:p>
                    <a:p>
                      <a:pPr algn="ctr"/>
                      <a:endParaRPr lang="fr-FR" dirty="0" smtClean="0"/>
                    </a:p>
                    <a:p>
                      <a:pPr algn="ctr"/>
                      <a:endParaRPr lang="fr-FR" dirty="0" smtClean="0"/>
                    </a:p>
                    <a:p>
                      <a:pPr algn="ctr"/>
                      <a:endParaRPr lang="fr-FR" dirty="0" smtClean="0"/>
                    </a:p>
                    <a:p>
                      <a:pPr algn="ctr"/>
                      <a:endParaRPr lang="fr-FR" dirty="0" smtClean="0"/>
                    </a:p>
                    <a:p>
                      <a:pPr algn="ctr"/>
                      <a:r>
                        <a:rPr lang="fr-FR" dirty="0" smtClean="0"/>
                        <a:t>CR</a:t>
                      </a:r>
                    </a:p>
                    <a:p>
                      <a:pPr algn="ctr"/>
                      <a:r>
                        <a:rPr lang="fr-FR" dirty="0" smtClean="0"/>
                        <a:t>CR</a:t>
                      </a:r>
                    </a:p>
                    <a:p>
                      <a:pPr algn="ctr"/>
                      <a:endParaRPr lang="fr-FR" dirty="0" smtClean="0"/>
                    </a:p>
                    <a:p>
                      <a:pPr algn="ctr"/>
                      <a:endParaRPr lang="fr-FR" dirty="0"/>
                    </a:p>
                  </a:txBody>
                  <a:tcPr/>
                </a:tc>
                <a:tc>
                  <a:txBody>
                    <a:bodyPr/>
                    <a:lstStyle/>
                    <a:p>
                      <a:pPr algn="ctr"/>
                      <a:r>
                        <a:rPr lang="fr-FR" dirty="0" smtClean="0">
                          <a:solidFill>
                            <a:schemeClr val="accent6"/>
                          </a:solidFill>
                        </a:rPr>
                        <a:t>Bénéficiaire</a:t>
                      </a:r>
                    </a:p>
                    <a:p>
                      <a:pPr algn="ctr"/>
                      <a:endParaRPr lang="fr-FR" dirty="0" smtClean="0"/>
                    </a:p>
                    <a:p>
                      <a:pPr algn="ctr"/>
                      <a:r>
                        <a:rPr lang="fr-FR" dirty="0" smtClean="0"/>
                        <a:t>Privé espagnol</a:t>
                      </a:r>
                    </a:p>
                    <a:p>
                      <a:pPr algn="ctr"/>
                      <a:endParaRPr lang="fr-FR" dirty="0" smtClean="0"/>
                    </a:p>
                    <a:p>
                      <a:pPr algn="ctr"/>
                      <a:endParaRPr lang="fr-FR" dirty="0" smtClean="0"/>
                    </a:p>
                    <a:p>
                      <a:pPr algn="ctr"/>
                      <a:endParaRPr lang="fr-FR" dirty="0" smtClean="0"/>
                    </a:p>
                    <a:p>
                      <a:pPr algn="ctr"/>
                      <a:r>
                        <a:rPr lang="fr-FR" dirty="0" smtClean="0"/>
                        <a:t>Privé Nigérian </a:t>
                      </a:r>
                    </a:p>
                    <a:p>
                      <a:pPr algn="ctr"/>
                      <a:endParaRPr lang="fr-FR" dirty="0" smtClean="0"/>
                    </a:p>
                    <a:p>
                      <a:pPr algn="ctr"/>
                      <a:r>
                        <a:rPr lang="fr-FR" dirty="0" err="1" smtClean="0"/>
                        <a:t>Afrinvest</a:t>
                      </a:r>
                      <a:endParaRPr lang="fr-FR" dirty="0" smtClean="0"/>
                    </a:p>
                    <a:p>
                      <a:pPr algn="ctr"/>
                      <a:endParaRPr lang="fr-FR" dirty="0" smtClean="0"/>
                    </a:p>
                    <a:p>
                      <a:pPr algn="ctr"/>
                      <a:r>
                        <a:rPr lang="fr-FR" dirty="0" smtClean="0"/>
                        <a:t>Saoudien</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txBody>
                  <a:tcPr/>
                </a:tc>
                <a:tc>
                  <a:txBody>
                    <a:bodyPr/>
                    <a:lstStyle/>
                    <a:p>
                      <a:pPr algn="ctr"/>
                      <a:r>
                        <a:rPr lang="fr-FR" dirty="0" smtClean="0">
                          <a:solidFill>
                            <a:schemeClr val="accent6"/>
                          </a:solidFill>
                        </a:rPr>
                        <a:t>Superficies</a:t>
                      </a:r>
                    </a:p>
                    <a:p>
                      <a:pPr algn="ctr"/>
                      <a:endParaRPr lang="fr-FR" dirty="0" smtClean="0"/>
                    </a:p>
                    <a:p>
                      <a:pPr algn="ctr"/>
                      <a:r>
                        <a:rPr lang="fr-FR" dirty="0" smtClean="0"/>
                        <a:t>80 000ha</a:t>
                      </a:r>
                    </a:p>
                    <a:p>
                      <a:pPr algn="ctr"/>
                      <a:endParaRPr lang="fr-FR" dirty="0" smtClean="0"/>
                    </a:p>
                    <a:p>
                      <a:pPr algn="ctr"/>
                      <a:endParaRPr lang="fr-FR" dirty="0" smtClean="0"/>
                    </a:p>
                    <a:p>
                      <a:pPr algn="ctr"/>
                      <a:endParaRPr lang="fr-FR" dirty="0" smtClean="0"/>
                    </a:p>
                    <a:p>
                      <a:pPr algn="ctr"/>
                      <a:r>
                        <a:rPr lang="fr-FR" dirty="0" smtClean="0"/>
                        <a:t>40 000ha</a:t>
                      </a:r>
                    </a:p>
                    <a:p>
                      <a:pPr algn="ctr"/>
                      <a:endParaRPr lang="fr-FR" dirty="0" smtClean="0"/>
                    </a:p>
                    <a:p>
                      <a:pPr algn="ctr"/>
                      <a:r>
                        <a:rPr lang="fr-FR" dirty="0" smtClean="0"/>
                        <a:t>10</a:t>
                      </a:r>
                      <a:r>
                        <a:rPr lang="fr-FR" baseline="0" dirty="0" smtClean="0"/>
                        <a:t> </a:t>
                      </a:r>
                      <a:r>
                        <a:rPr lang="fr-FR" dirty="0" smtClean="0"/>
                        <a:t>000 ha</a:t>
                      </a:r>
                    </a:p>
                    <a:p>
                      <a:pPr algn="ctr"/>
                      <a:endParaRPr lang="fr-FR" dirty="0" smtClean="0"/>
                    </a:p>
                    <a:p>
                      <a:pPr algn="ctr"/>
                      <a:r>
                        <a:rPr lang="fr-FR" dirty="0" smtClean="0"/>
                        <a:t>200 000 ha</a:t>
                      </a:r>
                    </a:p>
                    <a:p>
                      <a:pPr algn="ctr"/>
                      <a:endParaRPr lang="fr-FR" dirty="0" smtClean="0"/>
                    </a:p>
                    <a:p>
                      <a:pPr algn="ctr"/>
                      <a:r>
                        <a:rPr lang="fr-FR" dirty="0" smtClean="0"/>
                        <a:t>10 000ha </a:t>
                      </a:r>
                    </a:p>
                    <a:p>
                      <a:pPr algn="ctr"/>
                      <a:endParaRPr lang="fr-FR" dirty="0" smtClean="0"/>
                    </a:p>
                    <a:p>
                      <a:pPr algn="ctr"/>
                      <a:r>
                        <a:rPr lang="fr-FR" dirty="0" smtClean="0"/>
                        <a:t>600</a:t>
                      </a:r>
                      <a:r>
                        <a:rPr lang="fr-FR" baseline="0" dirty="0" smtClean="0"/>
                        <a:t> ha</a:t>
                      </a:r>
                    </a:p>
                    <a:p>
                      <a:pPr algn="ctr"/>
                      <a:r>
                        <a:rPr lang="fr-FR" baseline="0" dirty="0" smtClean="0"/>
                        <a:t>10 000ha</a:t>
                      </a:r>
                      <a:endParaRPr lang="fr-FR" dirty="0" smtClean="0"/>
                    </a:p>
                    <a:p>
                      <a:pPr algn="ctr"/>
                      <a:endParaRPr lang="fr-FR" dirty="0" smtClean="0"/>
                    </a:p>
                  </a:txBody>
                  <a:tcPr/>
                </a:tc>
                <a:tc>
                  <a:txBody>
                    <a:bodyPr/>
                    <a:lstStyle/>
                    <a:p>
                      <a:pPr algn="ctr"/>
                      <a:r>
                        <a:rPr lang="fr-FR" dirty="0" smtClean="0">
                          <a:solidFill>
                            <a:schemeClr val="accent6"/>
                          </a:solidFill>
                        </a:rPr>
                        <a:t>Motifs</a:t>
                      </a:r>
                    </a:p>
                    <a:p>
                      <a:pPr algn="ctr"/>
                      <a:endParaRPr lang="fr-FR" dirty="0" smtClean="0"/>
                    </a:p>
                    <a:p>
                      <a:pPr algn="ctr"/>
                      <a:r>
                        <a:rPr lang="fr-FR" dirty="0" smtClean="0"/>
                        <a:t>Tourisme</a:t>
                      </a:r>
                    </a:p>
                    <a:p>
                      <a:pPr algn="ctr"/>
                      <a:endParaRPr lang="fr-FR" dirty="0" smtClean="0"/>
                    </a:p>
                    <a:p>
                      <a:pPr algn="ctr"/>
                      <a:endParaRPr lang="fr-FR" dirty="0" smtClean="0"/>
                    </a:p>
                    <a:p>
                      <a:pPr algn="ctr"/>
                      <a:endParaRPr lang="fr-FR" dirty="0" smtClean="0"/>
                    </a:p>
                    <a:p>
                      <a:pPr algn="ctr"/>
                      <a:r>
                        <a:rPr lang="fr-FR" sz="1600" dirty="0" smtClean="0"/>
                        <a:t>Canne à sucre</a:t>
                      </a:r>
                    </a:p>
                    <a:p>
                      <a:pPr algn="ctr"/>
                      <a:r>
                        <a:rPr lang="fr-FR" sz="1600" dirty="0" err="1" smtClean="0"/>
                        <a:t>Jatropha</a:t>
                      </a:r>
                      <a:endParaRPr lang="fr-FR" sz="1600" dirty="0" smtClean="0"/>
                    </a:p>
                    <a:p>
                      <a:pPr algn="ctr"/>
                      <a:r>
                        <a:rPr lang="fr-FR" sz="1600" dirty="0" err="1" smtClean="0"/>
                        <a:t>Jatropha</a:t>
                      </a:r>
                      <a:endParaRPr lang="fr-FR" sz="1600" dirty="0" smtClean="0"/>
                    </a:p>
                    <a:p>
                      <a:pPr algn="ctr"/>
                      <a:r>
                        <a:rPr lang="fr-FR" sz="1600" dirty="0" err="1" smtClean="0"/>
                        <a:t>Jatropha</a:t>
                      </a:r>
                      <a:endParaRPr lang="fr-FR" sz="1600" dirty="0" smtClean="0"/>
                    </a:p>
                    <a:p>
                      <a:pPr algn="ctr">
                        <a:lnSpc>
                          <a:spcPct val="150000"/>
                        </a:lnSpc>
                      </a:pPr>
                      <a:r>
                        <a:rPr lang="fr-FR" sz="1600" dirty="0" smtClean="0"/>
                        <a:t>Riz</a:t>
                      </a:r>
                    </a:p>
                    <a:p>
                      <a:pPr algn="ctr"/>
                      <a:endParaRPr lang="fr-FR" sz="1600" dirty="0" smtClean="0"/>
                    </a:p>
                    <a:p>
                      <a:pPr algn="ctr">
                        <a:lnSpc>
                          <a:spcPct val="150000"/>
                        </a:lnSpc>
                      </a:pPr>
                      <a:r>
                        <a:rPr lang="fr-FR" sz="1600" dirty="0" smtClean="0"/>
                        <a:t>Agriculture</a:t>
                      </a:r>
                    </a:p>
                    <a:p>
                      <a:pPr algn="ctr"/>
                      <a:endParaRPr lang="fr-FR" sz="1600" dirty="0" smtClean="0"/>
                    </a:p>
                    <a:p>
                      <a:pPr algn="ctr"/>
                      <a:r>
                        <a:rPr lang="fr-FR" sz="1600" dirty="0" smtClean="0"/>
                        <a:t>Agriculture</a:t>
                      </a:r>
                    </a:p>
                    <a:p>
                      <a:pPr algn="ctr"/>
                      <a:r>
                        <a:rPr lang="fr-FR" sz="1600" dirty="0" err="1" smtClean="0"/>
                        <a:t>Jatropha</a:t>
                      </a:r>
                      <a:endParaRPr lang="fr-FR" sz="1600" dirty="0" smtClean="0"/>
                    </a:p>
                    <a:p>
                      <a:pPr algn="ctr">
                        <a:lnSpc>
                          <a:spcPct val="150000"/>
                        </a:lnSpc>
                      </a:pPr>
                      <a:endParaRPr lang="fr-FR" sz="1600" dirty="0" smtClean="0"/>
                    </a:p>
                    <a:p>
                      <a:pPr algn="ctr"/>
                      <a:endParaRPr lang="fr-FR" sz="1600"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Situation au Sénégal</a:t>
            </a:r>
            <a:br>
              <a:rPr lang="fr-FR" dirty="0" smtClean="0"/>
            </a:br>
            <a:r>
              <a:rPr lang="fr-FR" dirty="0" smtClean="0"/>
              <a:t>Attributions au étrangers</a:t>
            </a:r>
            <a:endParaRPr lang="fr-FR" dirty="0"/>
          </a:p>
        </p:txBody>
      </p:sp>
      <p:graphicFrame>
        <p:nvGraphicFramePr>
          <p:cNvPr id="4" name="Espace réservé du contenu 3"/>
          <p:cNvGraphicFramePr>
            <a:graphicFrameLocks noGrp="1"/>
          </p:cNvGraphicFramePr>
          <p:nvPr>
            <p:ph idx="1"/>
          </p:nvPr>
        </p:nvGraphicFramePr>
        <p:xfrm>
          <a:off x="457200" y="1600200"/>
          <a:ext cx="8229600" cy="45720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4133056">
                <a:tc>
                  <a:txBody>
                    <a:bodyPr/>
                    <a:lstStyle/>
                    <a:p>
                      <a:pPr algn="ctr"/>
                      <a:r>
                        <a:rPr lang="fr-FR" dirty="0" smtClean="0">
                          <a:solidFill>
                            <a:schemeClr val="accent6"/>
                          </a:solidFill>
                        </a:rPr>
                        <a:t>Régions</a:t>
                      </a:r>
                    </a:p>
                    <a:p>
                      <a:pPr algn="ctr"/>
                      <a:endParaRPr lang="fr-FR" dirty="0" smtClean="0"/>
                    </a:p>
                    <a:p>
                      <a:pPr algn="ctr"/>
                      <a:r>
                        <a:rPr lang="fr-FR" dirty="0" err="1" smtClean="0"/>
                        <a:t>Fatick</a:t>
                      </a:r>
                      <a:endParaRPr lang="fr-FR" dirty="0" smtClean="0"/>
                    </a:p>
                    <a:p>
                      <a:pPr algn="ctr"/>
                      <a:r>
                        <a:rPr lang="fr-FR" dirty="0" err="1" smtClean="0"/>
                        <a:t>Tamba</a:t>
                      </a:r>
                      <a:r>
                        <a:rPr lang="fr-FR" dirty="0" smtClean="0"/>
                        <a:t> </a:t>
                      </a:r>
                      <a:r>
                        <a:rPr lang="fr-FR" dirty="0" err="1" smtClean="0"/>
                        <a:t>Counda</a:t>
                      </a: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sz="1400" dirty="0" smtClean="0">
                        <a:solidFill>
                          <a:srgbClr val="FF0000"/>
                        </a:solidFill>
                      </a:endParaRPr>
                    </a:p>
                    <a:p>
                      <a:pPr algn="ctr"/>
                      <a:endParaRPr lang="fr-FR" sz="1400" dirty="0" smtClean="0">
                        <a:solidFill>
                          <a:srgbClr val="FF0000"/>
                        </a:solidFill>
                      </a:endParaRPr>
                    </a:p>
                    <a:p>
                      <a:pPr algn="ctr"/>
                      <a:r>
                        <a:rPr lang="fr-FR" sz="1400" dirty="0" smtClean="0">
                          <a:solidFill>
                            <a:srgbClr val="FF0000"/>
                          </a:solidFill>
                        </a:rPr>
                        <a:t>IPAR/</a:t>
                      </a:r>
                      <a:r>
                        <a:rPr lang="fr-FR" sz="1400" dirty="0" err="1" smtClean="0">
                          <a:solidFill>
                            <a:srgbClr val="FF0000"/>
                          </a:solidFill>
                        </a:rPr>
                        <a:t>Enda</a:t>
                      </a:r>
                      <a:r>
                        <a:rPr lang="fr-FR" sz="1400" dirty="0" smtClean="0">
                          <a:solidFill>
                            <a:srgbClr val="FF0000"/>
                          </a:solidFill>
                        </a:rPr>
                        <a:t> 2010</a:t>
                      </a:r>
                    </a:p>
                    <a:p>
                      <a:pPr algn="ctr"/>
                      <a:endParaRPr lang="fr-FR" dirty="0"/>
                    </a:p>
                  </a:txBody>
                  <a:tcPr/>
                </a:tc>
                <a:tc>
                  <a:txBody>
                    <a:bodyPr/>
                    <a:lstStyle/>
                    <a:p>
                      <a:pPr algn="ctr"/>
                      <a:r>
                        <a:rPr lang="fr-FR" dirty="0" smtClean="0">
                          <a:solidFill>
                            <a:schemeClr val="accent6"/>
                          </a:solidFill>
                        </a:rPr>
                        <a:t>Localités</a:t>
                      </a:r>
                    </a:p>
                    <a:p>
                      <a:pPr algn="ctr"/>
                      <a:endParaRPr lang="fr-FR" dirty="0" smtClean="0"/>
                    </a:p>
                    <a:p>
                      <a:pPr algn="ctr"/>
                      <a:r>
                        <a:rPr lang="fr-FR" dirty="0" err="1" smtClean="0"/>
                        <a:t>Ourour</a:t>
                      </a:r>
                      <a:endParaRPr lang="fr-FR" dirty="0" smtClean="0"/>
                    </a:p>
                    <a:p>
                      <a:pPr algn="ctr"/>
                      <a:r>
                        <a:rPr lang="fr-FR" dirty="0" err="1" smtClean="0"/>
                        <a:t>Neteboulou</a:t>
                      </a:r>
                      <a:r>
                        <a:rPr lang="fr-FR" dirty="0" smtClean="0"/>
                        <a:t>/</a:t>
                      </a:r>
                      <a:r>
                        <a:rPr lang="fr-FR" dirty="0" err="1" smtClean="0"/>
                        <a:t>Missira</a:t>
                      </a:r>
                      <a:endParaRPr lang="fr-FR" dirty="0" smtClean="0"/>
                    </a:p>
                    <a:p>
                      <a:pPr algn="ctr"/>
                      <a:endParaRPr lang="fr-FR" dirty="0"/>
                    </a:p>
                  </a:txBody>
                  <a:tcPr/>
                </a:tc>
                <a:tc>
                  <a:txBody>
                    <a:bodyPr/>
                    <a:lstStyle/>
                    <a:p>
                      <a:pPr algn="ctr"/>
                      <a:r>
                        <a:rPr lang="fr-FR" dirty="0" smtClean="0">
                          <a:solidFill>
                            <a:schemeClr val="accent6"/>
                          </a:solidFill>
                        </a:rPr>
                        <a:t>Donneurs</a:t>
                      </a:r>
                      <a:endParaRPr lang="fr-FR" dirty="0">
                        <a:solidFill>
                          <a:schemeClr val="accent6"/>
                        </a:solidFill>
                      </a:endParaRPr>
                    </a:p>
                  </a:txBody>
                  <a:tcPr/>
                </a:tc>
                <a:tc>
                  <a:txBody>
                    <a:bodyPr/>
                    <a:lstStyle/>
                    <a:p>
                      <a:pPr algn="ctr"/>
                      <a:r>
                        <a:rPr lang="fr-FR" dirty="0" smtClean="0">
                          <a:solidFill>
                            <a:schemeClr val="accent6"/>
                          </a:solidFill>
                        </a:rPr>
                        <a:t>Bénéficiaire</a:t>
                      </a:r>
                    </a:p>
                    <a:p>
                      <a:pPr algn="ctr"/>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dirty="0" err="1" smtClean="0"/>
                        <a:t>Jatropha</a:t>
                      </a:r>
                      <a:r>
                        <a:rPr lang="fr-FR" dirty="0" smtClean="0"/>
                        <a:t> </a:t>
                      </a:r>
                      <a:r>
                        <a:rPr lang="fr-FR" dirty="0" err="1" smtClean="0"/>
                        <a:t>Technology</a:t>
                      </a:r>
                      <a:r>
                        <a:rPr lang="fr-FR" dirty="0" smtClean="0"/>
                        <a:t> </a:t>
                      </a:r>
                      <a:r>
                        <a:rPr lang="fr-FR" dirty="0" err="1" smtClean="0"/>
                        <a:t>Farm</a:t>
                      </a:r>
                      <a:r>
                        <a:rPr lang="fr-FR" dirty="0" smtClean="0"/>
                        <a:t> (</a:t>
                      </a:r>
                      <a:r>
                        <a:rPr lang="fr-FR" dirty="0" err="1" smtClean="0"/>
                        <a:t>Italy</a:t>
                      </a:r>
                      <a:r>
                        <a:rPr lang="fr-FR"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S.C.L (France-Maroc- Angleterre)</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S.T.S. (Italie)</a:t>
                      </a:r>
                    </a:p>
                    <a:p>
                      <a:pPr algn="ctr"/>
                      <a:endParaRPr lang="fr-FR" dirty="0"/>
                    </a:p>
                  </a:txBody>
                  <a:tcPr/>
                </a:tc>
                <a:tc>
                  <a:txBody>
                    <a:bodyPr/>
                    <a:lstStyle/>
                    <a:p>
                      <a:pPr algn="ctr"/>
                      <a:r>
                        <a:rPr lang="fr-FR" dirty="0" smtClean="0">
                          <a:solidFill>
                            <a:schemeClr val="accent6"/>
                          </a:solidFill>
                        </a:rPr>
                        <a:t>Superficies</a:t>
                      </a:r>
                    </a:p>
                    <a:p>
                      <a:pPr algn="ctr"/>
                      <a:endParaRPr lang="fr-FR" dirty="0" smtClean="0"/>
                    </a:p>
                    <a:p>
                      <a:pPr algn="ctr"/>
                      <a:r>
                        <a:rPr lang="fr-FR" dirty="0" smtClean="0"/>
                        <a:t>700 ha</a:t>
                      </a:r>
                    </a:p>
                    <a:p>
                      <a:pPr algn="ctr"/>
                      <a:r>
                        <a:rPr lang="fr-FR" dirty="0" smtClean="0"/>
                        <a:t>3000</a:t>
                      </a:r>
                      <a:r>
                        <a:rPr lang="fr-FR" baseline="0" dirty="0" smtClean="0"/>
                        <a:t> ha </a:t>
                      </a:r>
                    </a:p>
                    <a:p>
                      <a:pPr algn="ctr"/>
                      <a:r>
                        <a:rPr lang="fr-FR" sz="1800" baseline="0" dirty="0" smtClean="0"/>
                        <a:t>(50 000ha en perspective)</a:t>
                      </a:r>
                      <a:endParaRPr lang="fr-FR" sz="1800" dirty="0" smtClean="0"/>
                    </a:p>
                    <a:p>
                      <a:pPr algn="ctr"/>
                      <a:endParaRPr lang="fr-FR" dirty="0" smtClean="0"/>
                    </a:p>
                    <a:p>
                      <a:pPr algn="ctr"/>
                      <a:r>
                        <a:rPr lang="fr-FR" dirty="0" smtClean="0"/>
                        <a:t>300 ha affectés</a:t>
                      </a:r>
                    </a:p>
                    <a:p>
                      <a:pPr algn="ctr"/>
                      <a:r>
                        <a:rPr lang="fr-FR" dirty="0" smtClean="0"/>
                        <a:t>200 ha en location</a:t>
                      </a:r>
                    </a:p>
                    <a:p>
                      <a:pPr algn="ctr"/>
                      <a:endParaRPr lang="fr-FR" dirty="0" smtClean="0"/>
                    </a:p>
                    <a:p>
                      <a:pPr algn="ctr"/>
                      <a:r>
                        <a:rPr lang="fr-FR" dirty="0" smtClean="0"/>
                        <a:t>110 ha</a:t>
                      </a:r>
                      <a:endParaRPr lang="fr-FR" dirty="0"/>
                    </a:p>
                  </a:txBody>
                  <a:tcPr/>
                </a:tc>
                <a:tc>
                  <a:txBody>
                    <a:bodyPr/>
                    <a:lstStyle/>
                    <a:p>
                      <a:pPr algn="ctr"/>
                      <a:r>
                        <a:rPr lang="fr-FR" dirty="0" smtClean="0">
                          <a:solidFill>
                            <a:schemeClr val="accent6"/>
                          </a:solidFill>
                        </a:rPr>
                        <a:t>Motifs</a:t>
                      </a:r>
                    </a:p>
                    <a:p>
                      <a:pPr algn="ctr"/>
                      <a:endParaRPr lang="fr-FR" dirty="0" smtClean="0"/>
                    </a:p>
                    <a:p>
                      <a:pPr algn="ctr"/>
                      <a:r>
                        <a:rPr lang="fr-FR" sz="1800" dirty="0" err="1" smtClean="0"/>
                        <a:t>Jatropha</a:t>
                      </a:r>
                      <a:endParaRPr lang="fr-FR" sz="1800" dirty="0" smtClean="0"/>
                    </a:p>
                    <a:p>
                      <a:pPr algn="ctr"/>
                      <a:endParaRPr lang="fr-FR" sz="1800" dirty="0" smtClean="0"/>
                    </a:p>
                    <a:p>
                      <a:pPr algn="ctr"/>
                      <a:r>
                        <a:rPr lang="fr-FR" sz="1800" dirty="0" err="1" smtClean="0"/>
                        <a:t>Jatropha</a:t>
                      </a:r>
                      <a:endParaRPr lang="fr-FR" sz="1800" dirty="0" smtClean="0"/>
                    </a:p>
                    <a:p>
                      <a:pPr algn="ctr"/>
                      <a:endParaRPr lang="fr-FR" sz="1800" dirty="0" smtClean="0"/>
                    </a:p>
                    <a:p>
                      <a:pPr algn="ctr"/>
                      <a:endParaRPr lang="fr-FR" sz="1800" dirty="0" smtClean="0"/>
                    </a:p>
                    <a:p>
                      <a:pPr algn="ctr"/>
                      <a:endParaRPr lang="fr-FR" sz="1800" dirty="0" smtClean="0"/>
                    </a:p>
                    <a:p>
                      <a:pPr algn="ctr"/>
                      <a:r>
                        <a:rPr lang="fr-FR" sz="1800" dirty="0" smtClean="0"/>
                        <a:t>Maïs doux</a:t>
                      </a:r>
                    </a:p>
                    <a:p>
                      <a:pPr algn="ctr"/>
                      <a:endParaRPr lang="fr-FR" sz="1800" dirty="0" smtClean="0"/>
                    </a:p>
                    <a:p>
                      <a:pPr algn="ctr"/>
                      <a:endParaRPr lang="fr-FR" sz="1800" dirty="0" smtClean="0"/>
                    </a:p>
                    <a:p>
                      <a:pPr algn="ctr"/>
                      <a:endParaRPr lang="fr-FR" sz="1800" dirty="0" smtClean="0"/>
                    </a:p>
                    <a:p>
                      <a:pPr algn="ctr"/>
                      <a:endParaRPr lang="fr-FR" sz="1800" dirty="0" smtClean="0"/>
                    </a:p>
                    <a:p>
                      <a:pPr algn="ctr"/>
                      <a:r>
                        <a:rPr lang="fr-FR" sz="1800" dirty="0" smtClean="0"/>
                        <a:t>Tomate</a:t>
                      </a: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Situation au Sénégal</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Au moins </a:t>
            </a:r>
            <a:r>
              <a:rPr lang="fr-FR" dirty="0" smtClean="0">
                <a:solidFill>
                  <a:schemeClr val="accent6"/>
                </a:solidFill>
              </a:rPr>
              <a:t>657 753 hectares </a:t>
            </a:r>
            <a:r>
              <a:rPr lang="fr-FR" dirty="0" smtClean="0"/>
              <a:t>ont été attribués à des privées nationaux et étrangers, selon ces statistiques .</a:t>
            </a:r>
          </a:p>
          <a:p>
            <a:pPr>
              <a:buNone/>
            </a:pPr>
            <a:endParaRPr lang="fr-FR" b="1" dirty="0" smtClean="0">
              <a:solidFill>
                <a:schemeClr val="accent6"/>
              </a:solidFill>
            </a:endParaRPr>
          </a:p>
          <a:p>
            <a:pPr>
              <a:buNone/>
            </a:pPr>
            <a:r>
              <a:rPr lang="fr-FR" b="1" dirty="0" smtClean="0">
                <a:solidFill>
                  <a:schemeClr val="accent6"/>
                </a:solidFill>
              </a:rPr>
              <a:t>Quelle est l’ampleur réelle du phénomène?</a:t>
            </a:r>
            <a:r>
              <a:rPr lang="fr-FR" dirty="0" smtClean="0"/>
              <a:t> </a:t>
            </a:r>
          </a:p>
          <a:p>
            <a:r>
              <a:rPr lang="fr-FR" b="1" dirty="0" smtClean="0"/>
              <a:t>Rien qu’en se basant sur ces études non exhaustives, </a:t>
            </a:r>
            <a:r>
              <a:rPr lang="fr-FR" b="1" dirty="0" smtClean="0">
                <a:solidFill>
                  <a:schemeClr val="accent6"/>
                </a:solidFill>
              </a:rPr>
              <a:t>16,45% des surfaces cultivables du Sénégal sont déjà attribuées  à 17 privés: 10 nationaux et 7 étrangers. </a:t>
            </a:r>
          </a:p>
          <a:p>
            <a:pPr>
              <a:buNone/>
            </a:pPr>
            <a:endParaRPr lang="fr-FR" b="1" dirty="0" smtClean="0">
              <a:solidFill>
                <a:schemeClr val="accent6"/>
              </a:solidFill>
            </a:endParaRPr>
          </a:p>
          <a:p>
            <a:pPr>
              <a:buNone/>
            </a:pPr>
            <a:r>
              <a:rPr lang="fr-FR" b="1" dirty="0" smtClean="0">
                <a:solidFill>
                  <a:schemeClr val="accent6"/>
                </a:solidFill>
              </a:rPr>
              <a:t>Quelles implications sur l’agriculture paysanne et l’aménagement du territoire? </a:t>
            </a:r>
          </a:p>
          <a:p>
            <a:r>
              <a:rPr lang="fr-FR" dirty="0" smtClean="0"/>
              <a:t>En prenant en compte les autres menaces sur les terres cultivables  (salinisation, érosion côtière, éboulement en sable dunaire, pression démographique) </a:t>
            </a:r>
          </a:p>
          <a:p>
            <a:endParaRPr lang="fr-FR" b="1" dirty="0" smtClean="0">
              <a:solidFill>
                <a:schemeClr val="accent2">
                  <a:lumMod val="60000"/>
                  <a:lumOff val="40000"/>
                </a:schemeClr>
              </a:solidFill>
            </a:endParaRP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Accaparement des terres </a:t>
            </a:r>
            <a:br>
              <a:rPr lang="fr-FR" dirty="0" smtClean="0"/>
            </a:br>
            <a:r>
              <a:rPr lang="fr-FR" dirty="0" smtClean="0"/>
              <a:t>Impacts sur les consommateurs ruraux</a:t>
            </a:r>
            <a:endParaRPr lang="fr-FR" dirty="0"/>
          </a:p>
        </p:txBody>
      </p:sp>
      <p:sp>
        <p:nvSpPr>
          <p:cNvPr id="3" name="Espace réservé du contenu 2"/>
          <p:cNvSpPr>
            <a:spLocks noGrp="1"/>
          </p:cNvSpPr>
          <p:nvPr>
            <p:ph idx="1"/>
          </p:nvPr>
        </p:nvSpPr>
        <p:spPr/>
        <p:txBody>
          <a:bodyPr>
            <a:normAutofit/>
          </a:bodyPr>
          <a:lstStyle/>
          <a:p>
            <a:pPr algn="ctr">
              <a:buNone/>
            </a:pPr>
            <a:endParaRPr lang="fr-FR" sz="4000" b="1" dirty="0" smtClean="0"/>
          </a:p>
          <a:p>
            <a:pPr algn="ctr">
              <a:buNone/>
            </a:pPr>
            <a:endParaRPr lang="fr-FR" sz="4000" b="1" dirty="0" smtClean="0"/>
          </a:p>
          <a:p>
            <a:pPr algn="ctr">
              <a:buNone/>
            </a:pPr>
            <a:r>
              <a:rPr lang="fr-FR" sz="4000" b="1" dirty="0" smtClean="0"/>
              <a:t>Une étude de cas dans la communauté rurale de </a:t>
            </a:r>
            <a:r>
              <a:rPr lang="fr-FR" sz="4000" b="1" dirty="0" err="1" smtClean="0"/>
              <a:t>Diokoul</a:t>
            </a:r>
            <a:r>
              <a:rPr lang="fr-FR" sz="4000" b="1" dirty="0" smtClean="0"/>
              <a:t>  </a:t>
            </a:r>
            <a:endParaRPr lang="fr-FR" sz="4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Accaparement des terres</a:t>
            </a:r>
            <a:br>
              <a:rPr lang="fr-FR" dirty="0" smtClean="0"/>
            </a:br>
            <a:r>
              <a:rPr lang="fr-FR" dirty="0" smtClean="0"/>
              <a:t>Impacts sur les consommateurs ruraux</a:t>
            </a:r>
            <a:endParaRPr lang="fr-FR" dirty="0"/>
          </a:p>
        </p:txBody>
      </p:sp>
      <p:sp>
        <p:nvSpPr>
          <p:cNvPr id="3" name="Espace réservé du contenu 2"/>
          <p:cNvSpPr>
            <a:spLocks noGrp="1"/>
          </p:cNvSpPr>
          <p:nvPr>
            <p:ph idx="1"/>
          </p:nvPr>
        </p:nvSpPr>
        <p:spPr/>
        <p:txBody>
          <a:bodyPr/>
          <a:lstStyle/>
          <a:p>
            <a:r>
              <a:rPr lang="fr-FR" dirty="0" smtClean="0"/>
              <a:t>Le site de l’étude de CICODEV</a:t>
            </a:r>
          </a:p>
          <a:p>
            <a:endParaRPr lang="fr-FR" dirty="0" smtClean="0"/>
          </a:p>
          <a:p>
            <a:pPr>
              <a:buNone/>
            </a:pPr>
            <a:r>
              <a:rPr lang="fr-FR" dirty="0" smtClean="0"/>
              <a:t> </a:t>
            </a:r>
            <a:endParaRPr lang="fr-FR" dirty="0"/>
          </a:p>
        </p:txBody>
      </p:sp>
      <p:pic>
        <p:nvPicPr>
          <p:cNvPr id="1027" name="Picture 3" descr="C:\Users\Amadou KANOUTE\Documents\CICODEV\DIOKOUL-Communauté rurale  avec villages - ferme.jpg"/>
          <p:cNvPicPr>
            <a:picLocks noChangeAspect="1" noChangeArrowheads="1"/>
          </p:cNvPicPr>
          <p:nvPr/>
        </p:nvPicPr>
        <p:blipFill>
          <a:blip r:embed="rId3" cstate="print"/>
          <a:srcRect/>
          <a:stretch>
            <a:fillRect/>
          </a:stretch>
        </p:blipFill>
        <p:spPr bwMode="auto">
          <a:xfrm>
            <a:off x="467543" y="0"/>
            <a:ext cx="8080217"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Accaparement des terres </a:t>
            </a:r>
            <a:br>
              <a:rPr lang="fr-FR" dirty="0" smtClean="0"/>
            </a:br>
            <a:r>
              <a:rPr lang="fr-FR" dirty="0" smtClean="0"/>
              <a:t>Impacts sur les consommateurs ruraux</a:t>
            </a:r>
            <a:endParaRPr lang="fr-FR" dirty="0"/>
          </a:p>
        </p:txBody>
      </p:sp>
      <p:sp>
        <p:nvSpPr>
          <p:cNvPr id="3" name="Espace réservé du contenu 2"/>
          <p:cNvSpPr>
            <a:spLocks noGrp="1"/>
          </p:cNvSpPr>
          <p:nvPr>
            <p:ph idx="1"/>
          </p:nvPr>
        </p:nvSpPr>
        <p:spPr/>
        <p:txBody>
          <a:bodyPr>
            <a:normAutofit fontScale="92500"/>
          </a:bodyPr>
          <a:lstStyle/>
          <a:p>
            <a:r>
              <a:rPr lang="fr-FR" dirty="0" smtClean="0"/>
              <a:t>La communauté rurale de </a:t>
            </a:r>
            <a:r>
              <a:rPr lang="fr-FR" dirty="0" err="1" smtClean="0"/>
              <a:t>Diokoul</a:t>
            </a:r>
            <a:r>
              <a:rPr lang="fr-FR" dirty="0" smtClean="0"/>
              <a:t> est une des quatre communautés rurales de l’arrondissement de </a:t>
            </a:r>
            <a:r>
              <a:rPr lang="fr-FR" dirty="0" err="1" smtClean="0"/>
              <a:t>Nganda</a:t>
            </a:r>
            <a:endParaRPr lang="fr-FR" dirty="0" smtClean="0"/>
          </a:p>
          <a:p>
            <a:r>
              <a:rPr lang="fr-FR" dirty="0" smtClean="0"/>
              <a:t>Située au centre ouest du Sénégal. </a:t>
            </a:r>
          </a:p>
          <a:p>
            <a:r>
              <a:rPr lang="fr-FR" dirty="0" smtClean="0"/>
              <a:t>Elle couvre une superficie de 272 km², avec une population de 21 264 habitants soit 79 habitants au km², répartis sur 33 villages. </a:t>
            </a:r>
          </a:p>
          <a:p>
            <a:r>
              <a:rPr lang="fr-FR" dirty="0" smtClean="0"/>
              <a:t>Cette population est composée essentiellement de Wolofs (98 %) et de 2 % de peuls et bambaras. </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Mode d’acquisition des terres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Les conseillers ruraux sont accusés par les paysans d’avoir donné les terres sur des bases qui sont en porte à faux avec la loi sur la décentralisation régissant la cession de terres.</a:t>
            </a:r>
          </a:p>
          <a:p>
            <a:r>
              <a:rPr lang="fr-FR" dirty="0" smtClean="0"/>
              <a:t>Pression sur le président du Conseil rural pour  faire voter l’octroi des terres sans la participation,  le consentement éclairé et informé des agriculteurs qui utilisaient les terres. </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Qu’entend-on par accaparement des terres ?</a:t>
            </a:r>
            <a:r>
              <a:rPr lang="fr-FR" dirty="0"/>
              <a:t/>
            </a:r>
            <a:br>
              <a:rPr lang="fr-FR" dirty="0"/>
            </a:br>
            <a:endParaRPr lang="fr-FR" dirty="0"/>
          </a:p>
        </p:txBody>
      </p:sp>
      <p:sp>
        <p:nvSpPr>
          <p:cNvPr id="3" name="Espace réservé du contenu 2"/>
          <p:cNvSpPr>
            <a:spLocks noGrp="1"/>
          </p:cNvSpPr>
          <p:nvPr>
            <p:ph idx="1"/>
          </p:nvPr>
        </p:nvSpPr>
        <p:spPr/>
        <p:txBody>
          <a:bodyPr>
            <a:normAutofit fontScale="92500" lnSpcReduction="10000"/>
          </a:bodyPr>
          <a:lstStyle/>
          <a:p>
            <a:pPr lvl="0"/>
            <a:r>
              <a:rPr lang="fr-FR" dirty="0"/>
              <a:t>Législation foncière </a:t>
            </a:r>
            <a:r>
              <a:rPr lang="fr-FR" dirty="0" smtClean="0"/>
              <a:t>faible, incomplète, méconnue</a:t>
            </a:r>
            <a:endParaRPr lang="fr-FR" dirty="0"/>
          </a:p>
          <a:p>
            <a:pPr lvl="0"/>
            <a:r>
              <a:rPr lang="fr-FR" dirty="0" smtClean="0"/>
              <a:t>Faible capacité des institutions </a:t>
            </a:r>
            <a:r>
              <a:rPr lang="fr-FR" dirty="0"/>
              <a:t>de gouvernance locale </a:t>
            </a:r>
            <a:r>
              <a:rPr lang="fr-FR" dirty="0" smtClean="0"/>
              <a:t> </a:t>
            </a:r>
            <a:endParaRPr lang="fr-FR" dirty="0"/>
          </a:p>
          <a:p>
            <a:pPr lvl="0"/>
            <a:r>
              <a:rPr lang="fr-FR" dirty="0"/>
              <a:t>Processus d’acquisition forcée : </a:t>
            </a:r>
            <a:r>
              <a:rPr lang="fr-FR" dirty="0" smtClean="0"/>
              <a:t>consentement éclairé des </a:t>
            </a:r>
            <a:r>
              <a:rPr lang="fr-FR" dirty="0"/>
              <a:t>utilisateurs de la terre, mauvaise information et tromperies des utilisateurs de la </a:t>
            </a:r>
            <a:r>
              <a:rPr lang="fr-FR" dirty="0" smtClean="0"/>
              <a:t>terre </a:t>
            </a:r>
            <a:endParaRPr lang="fr-FR" dirty="0"/>
          </a:p>
          <a:p>
            <a:pPr lvl="0"/>
            <a:r>
              <a:rPr lang="fr-FR" dirty="0"/>
              <a:t>Conditions d’acquisition </a:t>
            </a:r>
            <a:r>
              <a:rPr lang="fr-FR" dirty="0" smtClean="0"/>
              <a:t>(</a:t>
            </a:r>
            <a:r>
              <a:rPr lang="fr-FR" dirty="0"/>
              <a:t>bail emphytéotique à des conditions de cession non </a:t>
            </a:r>
            <a:r>
              <a:rPr lang="fr-FR" dirty="0" smtClean="0"/>
              <a:t>transparentes et non équitables)</a:t>
            </a:r>
            <a:endParaRPr lang="fr-FR" dirty="0"/>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Mode d’acquisition des terres</a:t>
            </a:r>
            <a:br>
              <a:rPr lang="fr-FR" dirty="0" smtClean="0"/>
            </a:br>
            <a:r>
              <a:rPr lang="fr-FR" dirty="0" smtClean="0"/>
              <a:t>La consultation a fait défaut</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Mode d’acquisition des terres</a:t>
            </a:r>
            <a:br>
              <a:rPr lang="fr-FR" dirty="0" smtClean="0"/>
            </a:br>
            <a:r>
              <a:rPr lang="fr-FR" dirty="0" smtClean="0"/>
              <a:t>La consultation a fait défaut</a:t>
            </a:r>
            <a:endParaRPr lang="fr-FR" dirty="0"/>
          </a:p>
        </p:txBody>
      </p:sp>
      <p:sp>
        <p:nvSpPr>
          <p:cNvPr id="3" name="Espace réservé du contenu 2"/>
          <p:cNvSpPr>
            <a:spLocks noGrp="1"/>
          </p:cNvSpPr>
          <p:nvPr>
            <p:ph idx="1"/>
          </p:nvPr>
        </p:nvSpPr>
        <p:spPr/>
        <p:txBody>
          <a:bodyPr/>
          <a:lstStyle/>
          <a:p>
            <a:r>
              <a:rPr lang="fr-FR" dirty="0" smtClean="0"/>
              <a:t>Les 4% représentent les conseillers ruraux qui ont participé à l’enquête. </a:t>
            </a:r>
          </a:p>
          <a:p>
            <a:r>
              <a:rPr lang="fr-FR" dirty="0" smtClean="0"/>
              <a:t>Le reste des enquêtés : connaissance de l’octroi des terres après que la décision d’affectation ait été prise par le Conseil rural et quand les promoteurs ont commencé à débarquer les matériaux de construction et de clôture sur le site. </a:t>
            </a:r>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ferme </a:t>
            </a:r>
            <a:endParaRPr lang="fr-FR" dirty="0"/>
          </a:p>
        </p:txBody>
      </p:sp>
      <p:pic>
        <p:nvPicPr>
          <p:cNvPr id="7170" name="Picture 2" descr="C:\Users\Amadou KANOUTE\Desktop\Photos communaute rurale Diokoul\P1030057.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Elevage d’autruches et vaches laitières</a:t>
            </a:r>
            <a:endParaRPr lang="fr-FR" dirty="0"/>
          </a:p>
        </p:txBody>
      </p:sp>
      <p:pic>
        <p:nvPicPr>
          <p:cNvPr id="6146" name="Picture 2" descr="C:\Users\Amadou KANOUTE\Documents\CICODEV\Ferme Ya Diana Autruches.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Mode d’acquisition</a:t>
            </a:r>
            <a:br>
              <a:rPr lang="fr-FR" dirty="0" smtClean="0"/>
            </a:br>
            <a:r>
              <a:rPr lang="fr-FR" dirty="0" smtClean="0"/>
              <a:t>Information…diffuse sur le propriétaire</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Mode d’acquisition des terres </a:t>
            </a:r>
            <a:br>
              <a:rPr lang="fr-FR" dirty="0" smtClean="0"/>
            </a:br>
            <a:r>
              <a:rPr lang="fr-FR" dirty="0" smtClean="0"/>
              <a:t>Promesses …non tenues</a:t>
            </a:r>
            <a:endParaRPr lang="fr-FR" dirty="0"/>
          </a:p>
        </p:txBody>
      </p:sp>
      <p:sp>
        <p:nvSpPr>
          <p:cNvPr id="3" name="Espace réservé du contenu 2"/>
          <p:cNvSpPr>
            <a:spLocks noGrp="1"/>
          </p:cNvSpPr>
          <p:nvPr>
            <p:ph idx="1"/>
          </p:nvPr>
        </p:nvSpPr>
        <p:spPr/>
        <p:txBody>
          <a:bodyPr>
            <a:normAutofit fontScale="77500" lnSpcReduction="20000"/>
          </a:bodyPr>
          <a:lstStyle/>
          <a:p>
            <a:pPr lvl="0"/>
            <a:r>
              <a:rPr lang="fr-FR" dirty="0" smtClean="0"/>
              <a:t>L’octroi d’un hectare de terre à chaque paysan et de leur encadrement dans l’utilisation de nouvelles techniques pour un rendement plus important que ce qu’il produisait dans son champ initial. </a:t>
            </a:r>
          </a:p>
          <a:p>
            <a:pPr lvl="0"/>
            <a:r>
              <a:rPr lang="fr-FR" dirty="0" smtClean="0"/>
              <a:t>La propriété garantie sur la terre d’un hectare ainsi octroyée.  </a:t>
            </a:r>
          </a:p>
          <a:p>
            <a:pPr lvl="0"/>
            <a:r>
              <a:rPr lang="fr-FR" dirty="0" smtClean="0"/>
              <a:t>L’apprentissage de nouvelles techniques de métissage de bétail pour le développement de nouvelles espèces qui vont enrichir leurs cheptels avec une nouvelle race de vache.</a:t>
            </a:r>
          </a:p>
          <a:p>
            <a:pPr lvl="0"/>
            <a:r>
              <a:rPr lang="fr-FR" dirty="0" smtClean="0"/>
              <a:t>La remise des veaux (mâles) aux paysans éleveurs qui naitraient dans la ferme. La ferme ne se spécialisant  que dans l’élevage de vaches laitières.  </a:t>
            </a:r>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Mode d’acquisition des terres </a:t>
            </a:r>
            <a:br>
              <a:rPr lang="fr-FR" dirty="0" smtClean="0"/>
            </a:br>
            <a:r>
              <a:rPr lang="fr-FR" dirty="0" smtClean="0"/>
              <a:t>Promesses… non tenues</a:t>
            </a:r>
            <a:endParaRPr lang="fr-FR" dirty="0"/>
          </a:p>
        </p:txBody>
      </p:sp>
      <p:sp>
        <p:nvSpPr>
          <p:cNvPr id="3" name="Espace réservé du contenu 2"/>
          <p:cNvSpPr>
            <a:spLocks noGrp="1"/>
          </p:cNvSpPr>
          <p:nvPr>
            <p:ph idx="1"/>
          </p:nvPr>
        </p:nvSpPr>
        <p:spPr/>
        <p:txBody>
          <a:bodyPr>
            <a:normAutofit fontScale="85000" lnSpcReduction="10000"/>
          </a:bodyPr>
          <a:lstStyle/>
          <a:p>
            <a:pPr lvl="0"/>
            <a:r>
              <a:rPr lang="fr-FR" dirty="0" smtClean="0"/>
              <a:t> Des revenus réguliers avec l’embauche dans l’exploitation de la ferme en tant qu’ouvrier agricole </a:t>
            </a:r>
          </a:p>
          <a:p>
            <a:pPr lvl="0"/>
            <a:r>
              <a:rPr lang="fr-FR" dirty="0" smtClean="0"/>
              <a:t>L’embauche des membres de sa famille en âge de travailler (femmes et hommes) </a:t>
            </a:r>
          </a:p>
          <a:p>
            <a:pPr lvl="0"/>
            <a:r>
              <a:rPr lang="fr-FR" dirty="0" smtClean="0"/>
              <a:t>L’arrêt de l’émigration des jeunes du village vers la ville.</a:t>
            </a:r>
          </a:p>
          <a:p>
            <a:pPr lvl="0"/>
            <a:r>
              <a:rPr lang="fr-FR" dirty="0" smtClean="0"/>
              <a:t>Les réalisations d’infrastructures de base (accès à l’eau, à l’électricité) et socio-économiques (dons de moulins à mil aux femmes, construction d’écoles, de mosquées, clôture du cimetière) au bénéfice  des villages. </a:t>
            </a:r>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Mosquée de </a:t>
            </a:r>
            <a:r>
              <a:rPr lang="fr-FR" dirty="0" err="1" smtClean="0"/>
              <a:t>Yadiana</a:t>
            </a:r>
            <a:endParaRPr lang="fr-FR" dirty="0"/>
          </a:p>
        </p:txBody>
      </p:sp>
      <p:pic>
        <p:nvPicPr>
          <p:cNvPr id="2050" name="Picture 2" descr="C:\Users\Amadou KANOUTE\Desktop\Photos communaute rurale Diokoul\P1030040.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Salles de classe de </a:t>
            </a:r>
            <a:r>
              <a:rPr lang="fr-FR" dirty="0" err="1" smtClean="0"/>
              <a:t>Yadiana</a:t>
            </a:r>
            <a:endParaRPr lang="fr-FR" dirty="0"/>
          </a:p>
        </p:txBody>
      </p:sp>
      <p:pic>
        <p:nvPicPr>
          <p:cNvPr id="3074" name="Picture 2" descr="C:\Users\Amadou KANOUTE\Desktop\Photos communaute rurale Diokoul\P1030052.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Poteau électrique de </a:t>
            </a:r>
            <a:r>
              <a:rPr lang="fr-FR" dirty="0" err="1" smtClean="0"/>
              <a:t>Nguer</a:t>
            </a:r>
            <a:r>
              <a:rPr lang="fr-FR" dirty="0" smtClean="0"/>
              <a:t> </a:t>
            </a:r>
            <a:r>
              <a:rPr lang="fr-FR" dirty="0" err="1" smtClean="0"/>
              <a:t>Nguer</a:t>
            </a:r>
            <a:endParaRPr lang="fr-FR" dirty="0"/>
          </a:p>
        </p:txBody>
      </p:sp>
      <p:pic>
        <p:nvPicPr>
          <p:cNvPr id="4098" name="Picture 2" descr="C:\Users\Amadou KANOUTE\Desktop\Photos communaute rurale Diokoul\P1030072.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Facteurs explicatifs de la ruée vers les terres</a:t>
            </a:r>
            <a:r>
              <a:rPr lang="fr-FR" dirty="0"/>
              <a:t/>
            </a:r>
            <a:br>
              <a:rPr lang="fr-FR" dirty="0"/>
            </a:br>
            <a:endParaRPr lang="fr-FR" dirty="0"/>
          </a:p>
        </p:txBody>
      </p:sp>
      <p:sp>
        <p:nvSpPr>
          <p:cNvPr id="3" name="Espace réservé du contenu 2"/>
          <p:cNvSpPr>
            <a:spLocks noGrp="1"/>
          </p:cNvSpPr>
          <p:nvPr>
            <p:ph idx="1"/>
          </p:nvPr>
        </p:nvSpPr>
        <p:spPr/>
        <p:txBody>
          <a:bodyPr>
            <a:normAutofit fontScale="85000" lnSpcReduction="10000"/>
          </a:bodyPr>
          <a:lstStyle/>
          <a:p>
            <a:pPr lvl="0"/>
            <a:r>
              <a:rPr lang="fr-FR" dirty="0"/>
              <a:t>Crise </a:t>
            </a:r>
            <a:r>
              <a:rPr lang="fr-FR" dirty="0" smtClean="0"/>
              <a:t>alimentaire. Prévision d’augmentation des cours mondiaux des céréales à long terme</a:t>
            </a:r>
          </a:p>
          <a:p>
            <a:pPr lvl="0"/>
            <a:r>
              <a:rPr lang="fr-FR" dirty="0" smtClean="0"/>
              <a:t>Volatilité des prix depuis 2008</a:t>
            </a:r>
            <a:endParaRPr lang="fr-FR" dirty="0"/>
          </a:p>
          <a:p>
            <a:pPr lvl="0"/>
            <a:r>
              <a:rPr lang="fr-FR" dirty="0"/>
              <a:t>Crise financière</a:t>
            </a:r>
          </a:p>
          <a:p>
            <a:pPr lvl="0"/>
            <a:r>
              <a:rPr lang="fr-FR" dirty="0"/>
              <a:t>Développement des agro-carburants</a:t>
            </a:r>
          </a:p>
          <a:p>
            <a:pPr lvl="0"/>
            <a:r>
              <a:rPr lang="fr-FR" dirty="0"/>
              <a:t>Rôle des institutions internationales </a:t>
            </a:r>
            <a:r>
              <a:rPr lang="fr-FR" dirty="0" smtClean="0"/>
              <a:t>: Pression sur les Etats pour faciliter les conditions d’accès à la terre</a:t>
            </a:r>
          </a:p>
          <a:p>
            <a:pPr lvl="0"/>
            <a:r>
              <a:rPr lang="fr-FR" dirty="0" smtClean="0"/>
              <a:t>Compétition entre PVD pour attirer les investisseurs</a:t>
            </a:r>
          </a:p>
          <a:p>
            <a:pPr lvl="0"/>
            <a:r>
              <a:rPr lang="fr-FR" dirty="0" smtClean="0"/>
              <a:t>Etendue des terres « non utilisées » dans le Sud.</a:t>
            </a:r>
          </a:p>
          <a:p>
            <a:pPr lvl="0"/>
            <a:r>
              <a:rPr lang="fr-FR" dirty="0" smtClean="0"/>
              <a:t>Disponibilité main d’œuvre  dans le Sud</a:t>
            </a:r>
            <a:endParaRPr lang="fr-FR" dirty="0"/>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Poteau électrique de </a:t>
            </a:r>
            <a:r>
              <a:rPr lang="fr-FR" dirty="0" err="1" smtClean="0"/>
              <a:t>Nguer</a:t>
            </a:r>
            <a:r>
              <a:rPr lang="fr-FR" dirty="0" smtClean="0"/>
              <a:t> </a:t>
            </a:r>
            <a:r>
              <a:rPr lang="fr-FR" dirty="0" err="1" smtClean="0"/>
              <a:t>Nguer</a:t>
            </a:r>
            <a:endParaRPr lang="fr-FR" dirty="0"/>
          </a:p>
        </p:txBody>
      </p:sp>
      <p:pic>
        <p:nvPicPr>
          <p:cNvPr id="5122" name="Picture 2" descr="C:\Users\Amadou KANOUTE\Desktop\Photos communaute rurale Diokoul\P1030080.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Mode d’acquisition des terres </a:t>
            </a:r>
            <a:br>
              <a:rPr lang="fr-FR" dirty="0" smtClean="0"/>
            </a:br>
            <a:r>
              <a:rPr lang="fr-FR" dirty="0" smtClean="0"/>
              <a:t>Promesses… non tenues</a:t>
            </a:r>
            <a:endParaRPr lang="fr-FR" dirty="0"/>
          </a:p>
        </p:txBody>
      </p:sp>
      <p:sp>
        <p:nvSpPr>
          <p:cNvPr id="3" name="Espace réservé du contenu 2"/>
          <p:cNvSpPr>
            <a:spLocks noGrp="1"/>
          </p:cNvSpPr>
          <p:nvPr>
            <p:ph idx="1"/>
          </p:nvPr>
        </p:nvSpPr>
        <p:spPr/>
        <p:txBody>
          <a:bodyPr>
            <a:normAutofit/>
          </a:bodyPr>
          <a:lstStyle/>
          <a:p>
            <a:pPr>
              <a:buNone/>
            </a:pPr>
            <a:endParaRPr lang="fr-FR" dirty="0" smtClean="0"/>
          </a:p>
          <a:p>
            <a:endParaRPr lang="fr-FR" dirty="0"/>
          </a:p>
        </p:txBody>
      </p:sp>
      <p:graphicFrame>
        <p:nvGraphicFramePr>
          <p:cNvPr id="8" name="Tableau 7"/>
          <p:cNvGraphicFramePr>
            <a:graphicFrameLocks noGrp="1"/>
          </p:cNvGraphicFramePr>
          <p:nvPr/>
        </p:nvGraphicFramePr>
        <p:xfrm>
          <a:off x="1547664" y="1397000"/>
          <a:ext cx="6072336" cy="640080"/>
        </p:xfrm>
        <a:graphic>
          <a:graphicData uri="http://schemas.openxmlformats.org/drawingml/2006/table">
            <a:tbl>
              <a:tblPr firstRow="1" bandRow="1">
                <a:tableStyleId>{5C22544A-7EE6-4342-B048-85BDC9FD1C3A}</a:tableStyleId>
              </a:tblPr>
              <a:tblGrid>
                <a:gridCol w="1518084"/>
                <a:gridCol w="1518084"/>
                <a:gridCol w="1518084"/>
                <a:gridCol w="1518084"/>
              </a:tblGrid>
              <a:tr h="370840">
                <a:tc>
                  <a:txBody>
                    <a:bodyPr/>
                    <a:lstStyle/>
                    <a:p>
                      <a:pPr algn="ctr"/>
                      <a:r>
                        <a:rPr lang="fr-FR" dirty="0" smtClean="0"/>
                        <a:t>Employés dans la ferme</a:t>
                      </a:r>
                      <a:endParaRPr lang="fr-FR" dirty="0"/>
                    </a:p>
                  </a:txBody>
                  <a:tcPr/>
                </a:tc>
                <a:tc>
                  <a:txBody>
                    <a:bodyPr/>
                    <a:lstStyle/>
                    <a:p>
                      <a:pPr algn="ctr"/>
                      <a:r>
                        <a:rPr lang="fr-FR" dirty="0" smtClean="0"/>
                        <a:t>Non</a:t>
                      </a:r>
                      <a:endParaRPr lang="fr-FR" dirty="0"/>
                    </a:p>
                  </a:txBody>
                  <a:tcPr/>
                </a:tc>
                <a:tc>
                  <a:txBody>
                    <a:bodyPr/>
                    <a:lstStyle/>
                    <a:p>
                      <a:pPr algn="ctr"/>
                      <a:r>
                        <a:rPr lang="fr-FR" dirty="0" smtClean="0"/>
                        <a:t>Oui</a:t>
                      </a:r>
                      <a:endParaRPr lang="fr-FR" dirty="0"/>
                    </a:p>
                  </a:txBody>
                  <a:tcPr/>
                </a:tc>
                <a:tc>
                  <a:txBody>
                    <a:bodyPr/>
                    <a:lstStyle/>
                    <a:p>
                      <a:r>
                        <a:rPr lang="fr-FR" dirty="0" smtClean="0"/>
                        <a:t>Total</a:t>
                      </a:r>
                      <a:endParaRPr lang="fr-FR" dirty="0"/>
                    </a:p>
                  </a:txBody>
                  <a:tcPr/>
                </a:tc>
              </a:tr>
            </a:tbl>
          </a:graphicData>
        </a:graphic>
      </p:graphicFrame>
      <p:graphicFrame>
        <p:nvGraphicFramePr>
          <p:cNvPr id="9" name="Tableau 8"/>
          <p:cNvGraphicFramePr>
            <a:graphicFrameLocks noGrp="1"/>
          </p:cNvGraphicFramePr>
          <p:nvPr/>
        </p:nvGraphicFramePr>
        <p:xfrm>
          <a:off x="1547664" y="2060848"/>
          <a:ext cx="6067317" cy="392791"/>
        </p:xfrm>
        <a:graphic>
          <a:graphicData uri="http://schemas.openxmlformats.org/drawingml/2006/table">
            <a:tbl>
              <a:tblPr/>
              <a:tblGrid>
                <a:gridCol w="6067317"/>
              </a:tblGrid>
              <a:tr h="392791">
                <a:tc>
                  <a:txBody>
                    <a:bodyPr/>
                    <a:lstStyle/>
                    <a:p>
                      <a:r>
                        <a:rPr lang="fr-FR" b="1" dirty="0" smtClean="0">
                          <a:solidFill>
                            <a:schemeClr val="accent6"/>
                          </a:solidFill>
                        </a:rPr>
                        <a:t>Réponses                    5                             43                       48</a:t>
                      </a:r>
                      <a:endParaRPr lang="fr-FR" b="1" dirty="0">
                        <a:solidFill>
                          <a:schemeClr val="accent6"/>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2" name="Tableau 11"/>
          <p:cNvGraphicFramePr>
            <a:graphicFrameLocks noGrp="1"/>
          </p:cNvGraphicFramePr>
          <p:nvPr/>
        </p:nvGraphicFramePr>
        <p:xfrm>
          <a:off x="1547664" y="2492896"/>
          <a:ext cx="6089083" cy="1737360"/>
        </p:xfrm>
        <a:graphic>
          <a:graphicData uri="http://schemas.openxmlformats.org/drawingml/2006/table">
            <a:tbl>
              <a:tblPr/>
              <a:tblGrid>
                <a:gridCol w="6089083"/>
              </a:tblGrid>
              <a:tr h="1557494">
                <a:tc>
                  <a:txBody>
                    <a:bodyPr/>
                    <a:lstStyle/>
                    <a:p>
                      <a:r>
                        <a:rPr lang="fr-FR" b="1" dirty="0" smtClean="0">
                          <a:solidFill>
                            <a:schemeClr val="accent6"/>
                          </a:solidFill>
                        </a:rPr>
                        <a:t>Raisons données   </a:t>
                      </a:r>
                      <a:r>
                        <a:rPr lang="fr-FR" dirty="0" smtClean="0">
                          <a:solidFill>
                            <a:schemeClr val="tx1"/>
                          </a:solidFill>
                        </a:rPr>
                        <a:t>-</a:t>
                      </a:r>
                      <a:r>
                        <a:rPr lang="fr-FR" dirty="0" smtClean="0">
                          <a:solidFill>
                            <a:schemeClr val="accent6"/>
                          </a:solidFill>
                        </a:rPr>
                        <a:t> </a:t>
                      </a:r>
                      <a:r>
                        <a:rPr lang="fr-FR" dirty="0" smtClean="0"/>
                        <a:t>Pas de propositions de la ferme        </a:t>
                      </a:r>
                      <a:r>
                        <a:rPr lang="fr-FR" dirty="0" smtClean="0">
                          <a:solidFill>
                            <a:srgbClr val="FF0000"/>
                          </a:solidFill>
                        </a:rPr>
                        <a:t>19</a:t>
                      </a:r>
                    </a:p>
                    <a:p>
                      <a:r>
                        <a:rPr lang="fr-FR" dirty="0" smtClean="0"/>
                        <a:t>                                 - Salaire</a:t>
                      </a:r>
                      <a:r>
                        <a:rPr lang="fr-FR" baseline="0" dirty="0" smtClean="0"/>
                        <a:t> proposé trop « maigre »        10 </a:t>
                      </a:r>
                    </a:p>
                    <a:p>
                      <a:r>
                        <a:rPr lang="fr-FR" baseline="0" dirty="0" smtClean="0"/>
                        <a:t>                                 - Sous exploitation de la ferme             2   </a:t>
                      </a:r>
                    </a:p>
                    <a:p>
                      <a:r>
                        <a:rPr lang="fr-FR" baseline="0" dirty="0" smtClean="0"/>
                        <a:t>                                 - Promesses non tenues                         </a:t>
                      </a:r>
                      <a:r>
                        <a:rPr lang="fr-FR" baseline="0" dirty="0" smtClean="0">
                          <a:solidFill>
                            <a:srgbClr val="FF0000"/>
                          </a:solidFill>
                        </a:rPr>
                        <a:t>6</a:t>
                      </a:r>
                    </a:p>
                    <a:p>
                      <a:r>
                        <a:rPr lang="fr-FR" baseline="0" dirty="0" smtClean="0"/>
                        <a:t>                                 - Ne sait pas                                              6</a:t>
                      </a:r>
                    </a:p>
                    <a:p>
                      <a:r>
                        <a:rPr lang="fr-FR" b="1" baseline="0" dirty="0" smtClean="0">
                          <a:solidFill>
                            <a:schemeClr val="accent6"/>
                          </a:solidFill>
                        </a:rPr>
                        <a:t> </a:t>
                      </a:r>
                      <a:endParaRPr lang="fr-FR" b="1" dirty="0">
                        <a:solidFill>
                          <a:schemeClr val="accent6"/>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Mode d’acquisition et droits des consommateurs</a:t>
            </a:r>
            <a:endParaRPr lang="fr-FR" dirty="0"/>
          </a:p>
        </p:txBody>
      </p:sp>
      <p:sp>
        <p:nvSpPr>
          <p:cNvPr id="3" name="Espace réservé du contenu 2"/>
          <p:cNvSpPr>
            <a:spLocks noGrp="1"/>
          </p:cNvSpPr>
          <p:nvPr>
            <p:ph idx="1"/>
          </p:nvPr>
        </p:nvSpPr>
        <p:spPr/>
        <p:txBody>
          <a:bodyPr/>
          <a:lstStyle/>
          <a:p>
            <a:r>
              <a:rPr lang="fr-FR" b="1" dirty="0" smtClean="0"/>
              <a:t>Ce mode d’acquisition viole le droit des consommateurs à l’information correcte, à la représentation et la consultation dans les processus décisionnels qui peuvent les affecter dans leur vie de tous les jours. </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Une insécurité alimentaire plus grande</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endParaRPr lang="fr-FR" dirty="0" smtClean="0"/>
          </a:p>
          <a:p>
            <a:pPr algn="just">
              <a:lnSpc>
                <a:spcPct val="115000"/>
              </a:lnSpc>
              <a:spcAft>
                <a:spcPts val="1000"/>
              </a:spcAft>
            </a:pPr>
            <a:r>
              <a:rPr lang="fr-FR" b="1" dirty="0" smtClean="0">
                <a:ea typeface="Corbel"/>
                <a:cs typeface="Times New Roman"/>
              </a:rPr>
              <a:t>Perte de terres: </a:t>
            </a:r>
            <a:r>
              <a:rPr lang="fr-FR" dirty="0" smtClean="0">
                <a:ea typeface="Corbel"/>
                <a:cs typeface="Times New Roman"/>
              </a:rPr>
              <a:t>Tous</a:t>
            </a:r>
            <a:r>
              <a:rPr lang="fr-FR" b="1" dirty="0" smtClean="0">
                <a:ea typeface="Corbel"/>
                <a:cs typeface="Times New Roman"/>
              </a:rPr>
              <a:t> </a:t>
            </a:r>
            <a:r>
              <a:rPr lang="fr-FR" dirty="0" smtClean="0">
                <a:ea typeface="Corbel"/>
                <a:cs typeface="Times New Roman"/>
              </a:rPr>
              <a:t>l</a:t>
            </a:r>
            <a:r>
              <a:rPr lang="fr-FR" dirty="0" smtClean="0">
                <a:ea typeface="Corbel"/>
                <a:cs typeface="Times New Roman"/>
              </a:rPr>
              <a:t>es enquêtés (48) dans les 4 villages disent avoir perdu leurs terres.</a:t>
            </a:r>
          </a:p>
          <a:p>
            <a:pPr algn="just">
              <a:lnSpc>
                <a:spcPct val="115000"/>
              </a:lnSpc>
              <a:spcAft>
                <a:spcPts val="1000"/>
              </a:spcAft>
            </a:pPr>
            <a:r>
              <a:rPr lang="fr-FR" b="1" dirty="0" smtClean="0"/>
              <a:t>Superficies: </a:t>
            </a:r>
            <a:r>
              <a:rPr lang="fr-FR" dirty="0" smtClean="0"/>
              <a:t>68% d’entre eux  disent avoir été en possession </a:t>
            </a:r>
            <a:r>
              <a:rPr lang="fr-FR" dirty="0" smtClean="0"/>
              <a:t>d’au moins </a:t>
            </a:r>
            <a:r>
              <a:rPr lang="fr-FR" dirty="0" smtClean="0"/>
              <a:t>5ha</a:t>
            </a:r>
            <a:r>
              <a:rPr lang="fr-FR" dirty="0" smtClean="0"/>
              <a:t>.</a:t>
            </a:r>
          </a:p>
          <a:p>
            <a:pPr algn="just">
              <a:lnSpc>
                <a:spcPct val="115000"/>
              </a:lnSpc>
              <a:spcAft>
                <a:spcPts val="1000"/>
              </a:spcAft>
            </a:pPr>
            <a:endParaRPr lang="fr-FR" dirty="0" smtClean="0">
              <a:ea typeface="Corbel"/>
              <a:cs typeface="Times New Roman"/>
            </a:endParaRPr>
          </a:p>
          <a:p>
            <a:pPr algn="just">
              <a:lnSpc>
                <a:spcPct val="150000"/>
              </a:lnSpc>
              <a:spcAft>
                <a:spcPts val="1000"/>
              </a:spcAft>
            </a:pPr>
            <a:endParaRPr lang="fr-FR" dirty="0" smtClean="0">
              <a:latin typeface="Times New Roman"/>
              <a:ea typeface="Corbel"/>
              <a:cs typeface="Times New Roman"/>
            </a:endParaRPr>
          </a:p>
          <a:p>
            <a:pPr>
              <a:buNone/>
            </a:pPr>
            <a:endParaRPr lang="fr-FR" dirty="0" smtClean="0"/>
          </a:p>
          <a:p>
            <a:pPr>
              <a:buNone/>
            </a:pPr>
            <a:endParaRPr lang="fr-FR" dirty="0" smtClean="0"/>
          </a:p>
          <a:p>
            <a:pPr>
              <a:buNone/>
            </a:pPr>
            <a:endParaRPr lang="fr-FR" dirty="0" smtClean="0"/>
          </a:p>
          <a:p>
            <a:pPr algn="just">
              <a:lnSpc>
                <a:spcPct val="115000"/>
              </a:lnSpc>
              <a:spcAft>
                <a:spcPts val="1000"/>
              </a:spcAft>
              <a:buNone/>
            </a:pPr>
            <a:endParaRPr lang="fr-FR" dirty="0" smtClean="0">
              <a:latin typeface="Times New Roman"/>
              <a:ea typeface="Corbel"/>
              <a:cs typeface="Times New 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Une insécurité alimentaire plus grande</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smtClean="0"/>
              <a:t>Les spéculations: </a:t>
            </a:r>
            <a:r>
              <a:rPr lang="fr-FR" dirty="0" smtClean="0"/>
              <a:t>Le </a:t>
            </a:r>
            <a:r>
              <a:rPr lang="fr-FR" dirty="0" smtClean="0"/>
              <a:t>mil, le niébé, l’arachide, l’oseille, le manioc,  les pastèques.  </a:t>
            </a:r>
          </a:p>
          <a:p>
            <a:r>
              <a:rPr lang="fr-FR" b="1" dirty="0" smtClean="0"/>
              <a:t>La consommation: </a:t>
            </a:r>
            <a:r>
              <a:rPr lang="fr-FR" dirty="0" smtClean="0"/>
              <a:t>le mil, le niébé, l’oseille, une partie de l’arachide (graines et huile) constituent la base de la consommation familiale.  </a:t>
            </a:r>
          </a:p>
          <a:p>
            <a:r>
              <a:rPr lang="fr-FR" b="1" dirty="0" smtClean="0"/>
              <a:t>Les produits de rente: </a:t>
            </a:r>
            <a:r>
              <a:rPr lang="fr-FR" dirty="0" smtClean="0"/>
              <a:t> Une </a:t>
            </a:r>
            <a:r>
              <a:rPr lang="fr-FR" dirty="0" smtClean="0"/>
              <a:t>grande partie de l’arachide et la quasi-totalité des produits comme les pastèques ou le manioc sont vendus. </a:t>
            </a:r>
            <a:endParaRPr lang="fr-FR" dirty="0" smtClean="0"/>
          </a:p>
          <a:p>
            <a:r>
              <a:rPr lang="fr-FR" b="1" dirty="0" smtClean="0"/>
              <a:t>Les semences: </a:t>
            </a:r>
            <a:r>
              <a:rPr lang="fr-FR" dirty="0" smtClean="0"/>
              <a:t>Une partie de l’arachide est conservée pour les semences  </a:t>
            </a:r>
            <a:endParaRPr lang="fr-FR" dirty="0" smtClean="0"/>
          </a:p>
          <a:p>
            <a:endParaRPr lang="fr-FR" dirty="0" smtClean="0"/>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Stratégie après la perte des terres</a:t>
            </a:r>
            <a:endParaRPr lang="fr-FR" dirty="0"/>
          </a:p>
        </p:txBody>
      </p:sp>
      <p:sp>
        <p:nvSpPr>
          <p:cNvPr id="3" name="Espace réservé du contenu 2"/>
          <p:cNvSpPr>
            <a:spLocks noGrp="1"/>
          </p:cNvSpPr>
          <p:nvPr>
            <p:ph idx="1"/>
          </p:nvPr>
        </p:nvSpPr>
        <p:spPr/>
        <p:txBody>
          <a:bodyPr>
            <a:normAutofit/>
          </a:bodyPr>
          <a:lstStyle/>
          <a:p>
            <a:r>
              <a:rPr lang="fr-FR" dirty="0" smtClean="0"/>
              <a:t>Le </a:t>
            </a:r>
            <a:r>
              <a:rPr lang="fr-FR" b="1" dirty="0" smtClean="0">
                <a:solidFill>
                  <a:schemeClr val="accent6">
                    <a:lumMod val="75000"/>
                  </a:schemeClr>
                </a:solidFill>
              </a:rPr>
              <a:t>« </a:t>
            </a:r>
            <a:r>
              <a:rPr lang="fr-FR" b="1" dirty="0" err="1" smtClean="0">
                <a:solidFill>
                  <a:schemeClr val="accent6">
                    <a:lumMod val="75000"/>
                  </a:schemeClr>
                </a:solidFill>
              </a:rPr>
              <a:t>Mbayaan</a:t>
            </a:r>
            <a:r>
              <a:rPr lang="fr-FR" b="1" dirty="0" smtClean="0">
                <a:solidFill>
                  <a:schemeClr val="accent6">
                    <a:lumMod val="75000"/>
                  </a:schemeClr>
                </a:solidFill>
              </a:rPr>
              <a:t> »: </a:t>
            </a:r>
            <a:r>
              <a:rPr lang="fr-FR" dirty="0" smtClean="0"/>
              <a:t>emprunt d’un lopin de terres auprès de parents, d’amis, dans d’autres villages à l’approche de la saison des pluies pour cultiver de quoi subsister. </a:t>
            </a:r>
          </a:p>
          <a:p>
            <a:r>
              <a:rPr lang="fr-FR" dirty="0" smtClean="0"/>
              <a:t>Démarche à renouveler chaque  saison de pluies</a:t>
            </a:r>
          </a:p>
          <a:p>
            <a:endParaRPr lang="fr-FR" dirty="0" smtClean="0"/>
          </a:p>
          <a:p>
            <a:pPr>
              <a:buNone/>
            </a:pPr>
            <a:r>
              <a:rPr lang="fr-FR" dirty="0" smtClean="0"/>
              <a:t>	 </a:t>
            </a:r>
            <a:endParaRPr lang="fr-FR" dirty="0" smtClean="0"/>
          </a:p>
          <a:p>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Une insécurité alimentaire plus grande</a:t>
            </a:r>
            <a:endParaRPr lang="fr-FR" dirty="0"/>
          </a:p>
        </p:txBody>
      </p:sp>
      <p:graphicFrame>
        <p:nvGraphicFramePr>
          <p:cNvPr id="4" name="Espace réservé du contenu 3"/>
          <p:cNvGraphicFramePr>
            <a:graphicFrameLocks noGrp="1"/>
          </p:cNvGraphicFramePr>
          <p:nvPr>
            <p:ph idx="1"/>
          </p:nvPr>
        </p:nvGraphicFramePr>
        <p:xfrm>
          <a:off x="467544" y="1628800"/>
          <a:ext cx="8229600" cy="4968552"/>
        </p:xfrm>
        <a:graphic>
          <a:graphicData uri="http://schemas.openxmlformats.org/drawingml/2006/table">
            <a:tbl>
              <a:tblPr firstRow="1" bandRow="1">
                <a:tableStyleId>{5C22544A-7EE6-4342-B048-85BDC9FD1C3A}</a:tableStyleId>
              </a:tblPr>
              <a:tblGrid>
                <a:gridCol w="1028700"/>
                <a:gridCol w="1028700"/>
                <a:gridCol w="1028700"/>
                <a:gridCol w="1028700"/>
                <a:gridCol w="1069776"/>
                <a:gridCol w="987624"/>
                <a:gridCol w="1028700"/>
                <a:gridCol w="1028700"/>
              </a:tblGrid>
              <a:tr h="4968552">
                <a:tc>
                  <a:txBody>
                    <a:bodyPr/>
                    <a:lstStyle/>
                    <a:p>
                      <a:r>
                        <a:rPr lang="fr-FR" dirty="0" smtClean="0">
                          <a:solidFill>
                            <a:schemeClr val="accent6"/>
                          </a:solidFill>
                        </a:rPr>
                        <a:t>Product°</a:t>
                      </a:r>
                    </a:p>
                    <a:p>
                      <a:r>
                        <a:rPr lang="fr-FR" dirty="0" smtClean="0">
                          <a:solidFill>
                            <a:schemeClr val="accent6">
                              <a:lumMod val="75000"/>
                            </a:schemeClr>
                          </a:solidFill>
                        </a:rPr>
                        <a:t>avant</a:t>
                      </a:r>
                    </a:p>
                    <a:p>
                      <a:endParaRPr lang="fr-FR" dirty="0" smtClean="0"/>
                    </a:p>
                    <a:p>
                      <a:endParaRPr lang="fr-FR" dirty="0" smtClean="0"/>
                    </a:p>
                    <a:p>
                      <a:r>
                        <a:rPr lang="fr-FR" dirty="0" smtClean="0"/>
                        <a:t>-500kg</a:t>
                      </a:r>
                    </a:p>
                    <a:p>
                      <a:endParaRPr lang="fr-FR" dirty="0" smtClean="0"/>
                    </a:p>
                    <a:p>
                      <a:r>
                        <a:rPr lang="fr-FR" sz="1800" b="1" kern="1200" dirty="0" smtClean="0">
                          <a:solidFill>
                            <a:schemeClr val="lt1"/>
                          </a:solidFill>
                          <a:latin typeface="+mn-lt"/>
                          <a:ea typeface="+mn-ea"/>
                          <a:cs typeface="+mn-cs"/>
                        </a:rPr>
                        <a:t>500kg-1t</a:t>
                      </a:r>
                    </a:p>
                    <a:p>
                      <a:endParaRPr lang="fr-FR" sz="1800" b="1" kern="1200" dirty="0" smtClean="0">
                        <a:solidFill>
                          <a:schemeClr val="lt1"/>
                        </a:solidFill>
                        <a:latin typeface="+mn-lt"/>
                        <a:ea typeface="+mn-ea"/>
                        <a:cs typeface="+mn-cs"/>
                      </a:endParaRPr>
                    </a:p>
                    <a:p>
                      <a:pPr marL="342900" indent="-342900" algn="ctr">
                        <a:buAutoNum type="arabicPlain"/>
                      </a:pPr>
                      <a:r>
                        <a:rPr lang="fr-FR" sz="1800" b="1" kern="1200" dirty="0" smtClean="0">
                          <a:solidFill>
                            <a:schemeClr val="lt1"/>
                          </a:solidFill>
                          <a:latin typeface="+mn-lt"/>
                          <a:ea typeface="+mn-ea"/>
                          <a:cs typeface="+mn-cs"/>
                        </a:rPr>
                        <a:t>à 5 t</a:t>
                      </a:r>
                    </a:p>
                    <a:p>
                      <a:pPr marL="342900" indent="-342900" algn="ctr">
                        <a:buNone/>
                      </a:pPr>
                      <a:endParaRPr lang="fr-FR" sz="1800" b="1" kern="1200" dirty="0" smtClean="0">
                        <a:solidFill>
                          <a:schemeClr val="lt1"/>
                        </a:solidFill>
                        <a:latin typeface="+mn-lt"/>
                        <a:ea typeface="+mn-ea"/>
                        <a:cs typeface="+mn-cs"/>
                      </a:endParaRPr>
                    </a:p>
                    <a:p>
                      <a:pPr marL="342900" indent="-342900" algn="ctr">
                        <a:buNone/>
                      </a:pPr>
                      <a:r>
                        <a:rPr lang="fr-FR" sz="1800" b="1" kern="1200" dirty="0" smtClean="0">
                          <a:solidFill>
                            <a:schemeClr val="lt1"/>
                          </a:solidFill>
                          <a:latin typeface="+mn-lt"/>
                          <a:ea typeface="+mn-ea"/>
                          <a:cs typeface="+mn-cs"/>
                        </a:rPr>
                        <a:t>5 à 10 t</a:t>
                      </a:r>
                    </a:p>
                    <a:p>
                      <a:pPr marL="342900" indent="-342900" algn="ctr">
                        <a:buNone/>
                      </a:pPr>
                      <a:endParaRPr lang="fr-FR" sz="1800" b="1" kern="1200" dirty="0" smtClean="0">
                        <a:solidFill>
                          <a:schemeClr val="lt1"/>
                        </a:solidFill>
                        <a:latin typeface="+mn-lt"/>
                        <a:ea typeface="+mn-ea"/>
                        <a:cs typeface="+mn-cs"/>
                      </a:endParaRPr>
                    </a:p>
                    <a:p>
                      <a:pPr marL="342900" indent="-342900" algn="ctr">
                        <a:buNone/>
                      </a:pPr>
                      <a:r>
                        <a:rPr lang="fr-FR" sz="1800" b="1" kern="1200" dirty="0" smtClean="0">
                          <a:solidFill>
                            <a:schemeClr val="lt1"/>
                          </a:solidFill>
                          <a:latin typeface="+mn-lt"/>
                          <a:ea typeface="+mn-ea"/>
                          <a:cs typeface="+mn-cs"/>
                        </a:rPr>
                        <a:t>10 à 15 t</a:t>
                      </a:r>
                    </a:p>
                    <a:p>
                      <a:pPr marL="342900" indent="-342900">
                        <a:buNone/>
                      </a:pPr>
                      <a:endParaRPr lang="fr-FR" dirty="0"/>
                    </a:p>
                  </a:txBody>
                  <a:tcPr/>
                </a:tc>
                <a:tc>
                  <a:txBody>
                    <a:bodyPr/>
                    <a:lstStyle/>
                    <a:p>
                      <a:r>
                        <a:rPr lang="fr-FR" dirty="0" smtClean="0"/>
                        <a:t>Mil</a:t>
                      </a:r>
                    </a:p>
                    <a:p>
                      <a:endParaRPr lang="fr-FR" dirty="0" smtClean="0"/>
                    </a:p>
                    <a:p>
                      <a:endParaRPr lang="fr-FR" dirty="0" smtClean="0"/>
                    </a:p>
                    <a:p>
                      <a:endParaRPr lang="fr-FR" dirty="0" smtClean="0"/>
                    </a:p>
                    <a:p>
                      <a:pPr marL="342900" indent="-342900">
                        <a:buAutoNum type="arabicPlain" startAt="3"/>
                      </a:pPr>
                      <a:r>
                        <a:rPr lang="fr-FR" dirty="0" smtClean="0"/>
                        <a:t>-  </a:t>
                      </a:r>
                      <a:r>
                        <a:rPr lang="fr-FR" dirty="0" smtClean="0">
                          <a:solidFill>
                            <a:schemeClr val="accent2">
                              <a:lumMod val="75000"/>
                            </a:schemeClr>
                          </a:solidFill>
                        </a:rPr>
                        <a:t>6%</a:t>
                      </a:r>
                    </a:p>
                    <a:p>
                      <a:pPr marL="342900" indent="-342900">
                        <a:buNone/>
                      </a:pPr>
                      <a:endParaRPr lang="fr-FR" dirty="0" smtClean="0"/>
                    </a:p>
                    <a:p>
                      <a:pPr marL="342900" indent="-342900">
                        <a:buNone/>
                      </a:pPr>
                      <a:r>
                        <a:rPr lang="fr-FR" dirty="0" smtClean="0"/>
                        <a:t>14 - </a:t>
                      </a:r>
                      <a:r>
                        <a:rPr lang="fr-FR" dirty="0" smtClean="0">
                          <a:solidFill>
                            <a:schemeClr val="bg2"/>
                          </a:solidFill>
                        </a:rPr>
                        <a:t>29%</a:t>
                      </a:r>
                    </a:p>
                    <a:p>
                      <a:pPr marL="342900" indent="-342900">
                        <a:buNone/>
                      </a:pPr>
                      <a:endParaRPr lang="fr-FR" dirty="0" smtClean="0">
                        <a:solidFill>
                          <a:schemeClr val="accent2">
                            <a:lumMod val="75000"/>
                          </a:schemeClr>
                        </a:solidFill>
                      </a:endParaRPr>
                    </a:p>
                    <a:p>
                      <a:pPr marL="342900" indent="-342900">
                        <a:buNone/>
                      </a:pPr>
                      <a:r>
                        <a:rPr lang="fr-FR" dirty="0" smtClean="0">
                          <a:solidFill>
                            <a:schemeClr val="bg2"/>
                          </a:solidFill>
                        </a:rPr>
                        <a:t>27- </a:t>
                      </a:r>
                      <a:r>
                        <a:rPr lang="fr-FR" dirty="0" smtClean="0">
                          <a:solidFill>
                            <a:schemeClr val="accent2">
                              <a:lumMod val="75000"/>
                            </a:schemeClr>
                          </a:solidFill>
                        </a:rPr>
                        <a:t>56%</a:t>
                      </a:r>
                    </a:p>
                    <a:p>
                      <a:pPr marL="342900" indent="-342900">
                        <a:buNone/>
                      </a:pPr>
                      <a:endParaRPr lang="fr-FR" dirty="0" smtClean="0">
                        <a:solidFill>
                          <a:schemeClr val="accent2">
                            <a:lumMod val="75000"/>
                          </a:schemeClr>
                        </a:solidFill>
                      </a:endParaRPr>
                    </a:p>
                    <a:p>
                      <a:pPr marL="342900" indent="-342900">
                        <a:buNone/>
                      </a:pPr>
                      <a:r>
                        <a:rPr lang="fr-FR" dirty="0" smtClean="0">
                          <a:solidFill>
                            <a:schemeClr val="bg1"/>
                          </a:solidFill>
                        </a:rPr>
                        <a:t>2 – 4%</a:t>
                      </a:r>
                    </a:p>
                    <a:p>
                      <a:pPr marL="342900" indent="-342900">
                        <a:buNone/>
                      </a:pPr>
                      <a:endParaRPr lang="fr-FR" dirty="0" smtClean="0">
                        <a:solidFill>
                          <a:schemeClr val="bg1"/>
                        </a:solidFill>
                      </a:endParaRPr>
                    </a:p>
                    <a:p>
                      <a:pPr marL="342900" indent="-342900">
                        <a:buNone/>
                      </a:pPr>
                      <a:r>
                        <a:rPr lang="fr-FR" dirty="0" smtClean="0">
                          <a:solidFill>
                            <a:schemeClr val="bg1"/>
                          </a:solidFill>
                        </a:rPr>
                        <a:t>0 </a:t>
                      </a:r>
                      <a:endParaRPr lang="fr-FR" dirty="0">
                        <a:solidFill>
                          <a:schemeClr val="bg1"/>
                        </a:solidFill>
                      </a:endParaRPr>
                    </a:p>
                  </a:txBody>
                  <a:tcPr/>
                </a:tc>
                <a:tc>
                  <a:txBody>
                    <a:bodyPr/>
                    <a:lstStyle/>
                    <a:p>
                      <a:r>
                        <a:rPr lang="fr-FR" dirty="0" smtClean="0"/>
                        <a:t>Arachide</a:t>
                      </a:r>
                    </a:p>
                    <a:p>
                      <a:endParaRPr lang="fr-FR" dirty="0" smtClean="0"/>
                    </a:p>
                    <a:p>
                      <a:endParaRPr lang="fr-FR" dirty="0" smtClean="0"/>
                    </a:p>
                    <a:p>
                      <a:endParaRPr lang="fr-FR" dirty="0" smtClean="0"/>
                    </a:p>
                    <a:p>
                      <a:pPr marL="342900" indent="-342900">
                        <a:buAutoNum type="arabicPlain"/>
                      </a:pPr>
                      <a:r>
                        <a:rPr lang="fr-FR" dirty="0" smtClean="0"/>
                        <a:t>-  </a:t>
                      </a:r>
                      <a:r>
                        <a:rPr lang="fr-FR" dirty="0" smtClean="0">
                          <a:solidFill>
                            <a:schemeClr val="accent4">
                              <a:lumMod val="50000"/>
                            </a:schemeClr>
                          </a:solidFill>
                        </a:rPr>
                        <a:t>2%</a:t>
                      </a:r>
                    </a:p>
                    <a:p>
                      <a:pPr marL="342900" indent="-342900">
                        <a:buNone/>
                      </a:pPr>
                      <a:endParaRPr lang="fr-FR" dirty="0" smtClean="0"/>
                    </a:p>
                    <a:p>
                      <a:pPr marL="342900" indent="-342900">
                        <a:buNone/>
                      </a:pPr>
                      <a:r>
                        <a:rPr lang="fr-FR" dirty="0" smtClean="0"/>
                        <a:t>3 – </a:t>
                      </a:r>
                      <a:r>
                        <a:rPr lang="fr-FR" dirty="0" smtClean="0">
                          <a:solidFill>
                            <a:schemeClr val="tx2">
                              <a:lumMod val="50000"/>
                            </a:schemeClr>
                          </a:solidFill>
                        </a:rPr>
                        <a:t>6%</a:t>
                      </a:r>
                    </a:p>
                    <a:p>
                      <a:pPr marL="342900" indent="-342900">
                        <a:buNone/>
                      </a:pPr>
                      <a:endParaRPr lang="fr-FR" dirty="0" smtClean="0"/>
                    </a:p>
                    <a:p>
                      <a:pPr marL="342900" indent="-342900">
                        <a:buNone/>
                      </a:pPr>
                      <a:r>
                        <a:rPr lang="fr-FR" dirty="0" smtClean="0"/>
                        <a:t>33-69%</a:t>
                      </a:r>
                    </a:p>
                    <a:p>
                      <a:pPr marL="342900" indent="-342900">
                        <a:buNone/>
                      </a:pPr>
                      <a:endParaRPr lang="fr-FR" dirty="0" smtClean="0"/>
                    </a:p>
                    <a:p>
                      <a:pPr marL="342900" indent="-342900">
                        <a:buNone/>
                      </a:pPr>
                      <a:r>
                        <a:rPr lang="fr-FR" dirty="0" smtClean="0"/>
                        <a:t>7- 14,5%</a:t>
                      </a:r>
                    </a:p>
                    <a:p>
                      <a:pPr marL="342900" indent="-342900">
                        <a:buNone/>
                      </a:pPr>
                      <a:endParaRPr lang="fr-FR" dirty="0" smtClean="0"/>
                    </a:p>
                    <a:p>
                      <a:pPr marL="342900" indent="-342900">
                        <a:buNone/>
                      </a:pPr>
                      <a:r>
                        <a:rPr lang="fr-FR" dirty="0" smtClean="0"/>
                        <a:t>2 - 4%</a:t>
                      </a:r>
                      <a:endParaRPr lang="fr-FR" dirty="0"/>
                    </a:p>
                  </a:txBody>
                  <a:tcPr/>
                </a:tc>
                <a:tc>
                  <a:txBody>
                    <a:bodyPr/>
                    <a:lstStyle/>
                    <a:p>
                      <a:r>
                        <a:rPr lang="fr-FR" dirty="0" smtClean="0"/>
                        <a:t>Niébé</a:t>
                      </a:r>
                    </a:p>
                    <a:p>
                      <a:endParaRPr lang="fr-FR" dirty="0" smtClean="0"/>
                    </a:p>
                    <a:p>
                      <a:endParaRPr lang="fr-FR" dirty="0" smtClean="0"/>
                    </a:p>
                    <a:p>
                      <a:endParaRPr lang="fr-FR" dirty="0" smtClean="0"/>
                    </a:p>
                    <a:p>
                      <a:r>
                        <a:rPr lang="fr-FR" dirty="0" smtClean="0"/>
                        <a:t>26 - </a:t>
                      </a:r>
                      <a:r>
                        <a:rPr lang="fr-FR" dirty="0" smtClean="0">
                          <a:solidFill>
                            <a:schemeClr val="accent2">
                              <a:lumMod val="75000"/>
                            </a:schemeClr>
                          </a:solidFill>
                        </a:rPr>
                        <a:t>54%</a:t>
                      </a:r>
                    </a:p>
                    <a:p>
                      <a:endParaRPr lang="fr-FR" dirty="0" smtClean="0"/>
                    </a:p>
                    <a:p>
                      <a:r>
                        <a:rPr lang="fr-FR" dirty="0" smtClean="0"/>
                        <a:t>13-  27%</a:t>
                      </a:r>
                    </a:p>
                    <a:p>
                      <a:endParaRPr lang="fr-FR" dirty="0" smtClean="0"/>
                    </a:p>
                    <a:p>
                      <a:r>
                        <a:rPr lang="fr-FR" dirty="0" smtClean="0"/>
                        <a:t>3 – 6%</a:t>
                      </a:r>
                    </a:p>
                    <a:p>
                      <a:endParaRPr lang="fr-FR" dirty="0" smtClean="0"/>
                    </a:p>
                    <a:p>
                      <a:r>
                        <a:rPr lang="fr-FR" dirty="0" smtClean="0"/>
                        <a:t>3 – 6%</a:t>
                      </a:r>
                    </a:p>
                    <a:p>
                      <a:endParaRPr lang="fr-FR" dirty="0" smtClean="0"/>
                    </a:p>
                    <a:p>
                      <a:r>
                        <a:rPr lang="fr-FR" dirty="0" smtClean="0"/>
                        <a:t>0</a:t>
                      </a:r>
                      <a:endParaRPr lang="fr-FR" dirty="0"/>
                    </a:p>
                  </a:txBody>
                  <a:tcPr/>
                </a:tc>
                <a:tc>
                  <a:txBody>
                    <a:bodyPr/>
                    <a:lstStyle/>
                    <a:p>
                      <a:r>
                        <a:rPr lang="fr-FR" dirty="0" smtClean="0">
                          <a:solidFill>
                            <a:schemeClr val="accent6"/>
                          </a:solidFill>
                        </a:rPr>
                        <a:t>Product° </a:t>
                      </a:r>
                      <a:r>
                        <a:rPr lang="fr-FR" dirty="0" err="1" smtClean="0">
                          <a:solidFill>
                            <a:schemeClr val="accent6"/>
                          </a:solidFill>
                        </a:rPr>
                        <a:t>Mbayaan</a:t>
                      </a:r>
                      <a:endParaRPr lang="fr-FR" dirty="0">
                        <a:solidFill>
                          <a:schemeClr val="accent6"/>
                        </a:solidFill>
                      </a:endParaRPr>
                    </a:p>
                  </a:txBody>
                  <a:tcPr/>
                </a:tc>
                <a:tc>
                  <a:txBody>
                    <a:bodyPr/>
                    <a:lstStyle/>
                    <a:p>
                      <a:r>
                        <a:rPr lang="fr-FR" dirty="0" smtClean="0"/>
                        <a:t>Mil</a:t>
                      </a:r>
                    </a:p>
                    <a:p>
                      <a:endParaRPr lang="fr-FR" dirty="0" smtClean="0"/>
                    </a:p>
                    <a:p>
                      <a:endParaRPr lang="fr-FR" dirty="0" smtClean="0"/>
                    </a:p>
                    <a:p>
                      <a:endParaRPr lang="fr-FR" dirty="0" smtClean="0"/>
                    </a:p>
                    <a:p>
                      <a:r>
                        <a:rPr lang="fr-FR" dirty="0" smtClean="0"/>
                        <a:t>21– </a:t>
                      </a:r>
                      <a:r>
                        <a:rPr lang="fr-FR" dirty="0" smtClean="0">
                          <a:solidFill>
                            <a:schemeClr val="accent2">
                              <a:lumMod val="75000"/>
                            </a:schemeClr>
                          </a:solidFill>
                        </a:rPr>
                        <a:t>48%</a:t>
                      </a:r>
                    </a:p>
                    <a:p>
                      <a:endParaRPr lang="fr-FR" dirty="0" smtClean="0"/>
                    </a:p>
                    <a:p>
                      <a:r>
                        <a:rPr lang="fr-FR" dirty="0" smtClean="0"/>
                        <a:t>6 – 12%</a:t>
                      </a:r>
                    </a:p>
                    <a:p>
                      <a:endParaRPr lang="fr-FR" dirty="0" smtClean="0"/>
                    </a:p>
                    <a:p>
                      <a:r>
                        <a:rPr lang="fr-FR" dirty="0" smtClean="0"/>
                        <a:t>1-</a:t>
                      </a:r>
                      <a:r>
                        <a:rPr lang="fr-FR" baseline="0" dirty="0" smtClean="0"/>
                        <a:t> </a:t>
                      </a:r>
                      <a:r>
                        <a:rPr lang="fr-FR" baseline="0" dirty="0" smtClean="0">
                          <a:solidFill>
                            <a:schemeClr val="accent2">
                              <a:lumMod val="75000"/>
                            </a:schemeClr>
                          </a:solidFill>
                        </a:rPr>
                        <a:t>2%</a:t>
                      </a:r>
                    </a:p>
                    <a:p>
                      <a:endParaRPr lang="fr-FR" baseline="0" dirty="0" smtClean="0">
                        <a:solidFill>
                          <a:schemeClr val="accent2">
                            <a:lumMod val="75000"/>
                          </a:schemeClr>
                        </a:solidFill>
                      </a:endParaRPr>
                    </a:p>
                    <a:p>
                      <a:r>
                        <a:rPr lang="fr-FR" baseline="0" dirty="0" smtClean="0">
                          <a:solidFill>
                            <a:schemeClr val="bg1"/>
                          </a:solidFill>
                        </a:rPr>
                        <a:t>0</a:t>
                      </a:r>
                    </a:p>
                    <a:p>
                      <a:endParaRPr lang="fr-FR" baseline="0" dirty="0" smtClean="0">
                        <a:solidFill>
                          <a:schemeClr val="accent2">
                            <a:lumMod val="75000"/>
                          </a:schemeClr>
                        </a:solidFill>
                      </a:endParaRPr>
                    </a:p>
                    <a:p>
                      <a:r>
                        <a:rPr lang="fr-FR" baseline="0" dirty="0" smtClean="0">
                          <a:solidFill>
                            <a:schemeClr val="bg1"/>
                          </a:solidFill>
                        </a:rPr>
                        <a:t>0</a:t>
                      </a:r>
                      <a:endParaRPr lang="fr-FR" dirty="0">
                        <a:solidFill>
                          <a:schemeClr val="bg1"/>
                        </a:solidFill>
                      </a:endParaRPr>
                    </a:p>
                  </a:txBody>
                  <a:tcPr/>
                </a:tc>
                <a:tc>
                  <a:txBody>
                    <a:bodyPr/>
                    <a:lstStyle/>
                    <a:p>
                      <a:r>
                        <a:rPr lang="fr-FR" dirty="0" smtClean="0"/>
                        <a:t>Arachide </a:t>
                      </a:r>
                    </a:p>
                    <a:p>
                      <a:endParaRPr lang="fr-FR" dirty="0" smtClean="0"/>
                    </a:p>
                    <a:p>
                      <a:endParaRPr lang="fr-FR" dirty="0" smtClean="0"/>
                    </a:p>
                    <a:p>
                      <a:endParaRPr lang="fr-FR" dirty="0" smtClean="0"/>
                    </a:p>
                    <a:p>
                      <a:r>
                        <a:rPr lang="fr-FR" dirty="0" smtClean="0">
                          <a:solidFill>
                            <a:schemeClr val="bg1"/>
                          </a:solidFill>
                        </a:rPr>
                        <a:t>12–</a:t>
                      </a:r>
                      <a:r>
                        <a:rPr lang="fr-FR" dirty="0" smtClean="0">
                          <a:solidFill>
                            <a:schemeClr val="accent4">
                              <a:lumMod val="50000"/>
                            </a:schemeClr>
                          </a:solidFill>
                        </a:rPr>
                        <a:t>25%</a:t>
                      </a:r>
                    </a:p>
                    <a:p>
                      <a:endParaRPr lang="fr-FR" dirty="0" smtClean="0"/>
                    </a:p>
                    <a:p>
                      <a:r>
                        <a:rPr lang="fr-FR" dirty="0" smtClean="0"/>
                        <a:t>21- </a:t>
                      </a:r>
                      <a:r>
                        <a:rPr lang="fr-FR" dirty="0" smtClean="0">
                          <a:solidFill>
                            <a:schemeClr val="tx2">
                              <a:lumMod val="50000"/>
                            </a:schemeClr>
                          </a:solidFill>
                        </a:rPr>
                        <a:t>44%</a:t>
                      </a:r>
                    </a:p>
                    <a:p>
                      <a:endParaRPr lang="fr-FR" dirty="0" smtClean="0"/>
                    </a:p>
                    <a:p>
                      <a:r>
                        <a:rPr lang="fr-FR" dirty="0" smtClean="0"/>
                        <a:t>7–14,5%</a:t>
                      </a:r>
                    </a:p>
                    <a:p>
                      <a:endParaRPr lang="fr-FR" dirty="0" smtClean="0"/>
                    </a:p>
                    <a:p>
                      <a:r>
                        <a:rPr lang="fr-FR" dirty="0" smtClean="0"/>
                        <a:t>1 – 2%</a:t>
                      </a:r>
                    </a:p>
                    <a:p>
                      <a:endParaRPr lang="fr-FR" dirty="0" smtClean="0"/>
                    </a:p>
                    <a:p>
                      <a:r>
                        <a:rPr lang="fr-FR" dirty="0" smtClean="0"/>
                        <a:t>0</a:t>
                      </a:r>
                      <a:endParaRPr lang="fr-FR" dirty="0"/>
                    </a:p>
                  </a:txBody>
                  <a:tcPr/>
                </a:tc>
                <a:tc>
                  <a:txBody>
                    <a:bodyPr/>
                    <a:lstStyle/>
                    <a:p>
                      <a:r>
                        <a:rPr lang="fr-FR" dirty="0" smtClean="0"/>
                        <a:t>Niébé</a:t>
                      </a:r>
                    </a:p>
                    <a:p>
                      <a:endParaRPr lang="fr-FR" dirty="0" smtClean="0"/>
                    </a:p>
                    <a:p>
                      <a:endParaRPr lang="fr-FR" dirty="0" smtClean="0"/>
                    </a:p>
                    <a:p>
                      <a:endParaRPr lang="fr-FR" dirty="0" smtClean="0"/>
                    </a:p>
                    <a:p>
                      <a:r>
                        <a:rPr lang="fr-FR" dirty="0" smtClean="0"/>
                        <a:t>7 – </a:t>
                      </a:r>
                      <a:r>
                        <a:rPr lang="fr-FR" dirty="0" smtClean="0">
                          <a:solidFill>
                            <a:schemeClr val="accent2">
                              <a:lumMod val="75000"/>
                            </a:schemeClr>
                          </a:solidFill>
                        </a:rPr>
                        <a:t>14%</a:t>
                      </a:r>
                    </a:p>
                    <a:p>
                      <a:endParaRPr lang="fr-FR" dirty="0" smtClean="0"/>
                    </a:p>
                    <a:p>
                      <a:r>
                        <a:rPr lang="fr-FR" dirty="0" smtClean="0">
                          <a:solidFill>
                            <a:schemeClr val="accent2">
                              <a:lumMod val="75000"/>
                            </a:schemeClr>
                          </a:solidFill>
                        </a:rPr>
                        <a:t>0</a:t>
                      </a:r>
                    </a:p>
                    <a:p>
                      <a:endParaRPr lang="fr-FR" dirty="0" smtClean="0"/>
                    </a:p>
                    <a:p>
                      <a:r>
                        <a:rPr lang="fr-FR" dirty="0" smtClean="0">
                          <a:solidFill>
                            <a:schemeClr val="accent2">
                              <a:lumMod val="75000"/>
                            </a:schemeClr>
                          </a:solidFill>
                        </a:rPr>
                        <a:t>0</a:t>
                      </a:r>
                    </a:p>
                    <a:p>
                      <a:endParaRPr lang="fr-FR" dirty="0" smtClean="0"/>
                    </a:p>
                    <a:p>
                      <a:r>
                        <a:rPr lang="fr-FR" dirty="0" smtClean="0">
                          <a:solidFill>
                            <a:schemeClr val="accent2">
                              <a:lumMod val="75000"/>
                            </a:schemeClr>
                          </a:solidFill>
                        </a:rPr>
                        <a:t>0</a:t>
                      </a:r>
                    </a:p>
                    <a:p>
                      <a:endParaRPr lang="fr-FR" dirty="0" smtClean="0"/>
                    </a:p>
                    <a:p>
                      <a:r>
                        <a:rPr lang="fr-FR" dirty="0" smtClean="0">
                          <a:solidFill>
                            <a:schemeClr val="accent2">
                              <a:lumMod val="75000"/>
                            </a:schemeClr>
                          </a:solidFill>
                        </a:rPr>
                        <a:t>0</a:t>
                      </a:r>
                      <a:endParaRPr lang="fr-FR" dirty="0">
                        <a:solidFill>
                          <a:schemeClr val="accent2">
                            <a:lumMod val="75000"/>
                          </a:schemeClr>
                        </a:solidFill>
                      </a:endParaRPr>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Une insécurité alimentaire plus grande</a:t>
            </a:r>
            <a:endParaRPr lang="fr-FR" dirty="0"/>
          </a:p>
        </p:txBody>
      </p:sp>
      <p:sp>
        <p:nvSpPr>
          <p:cNvPr id="3" name="Espace réservé du contenu 2"/>
          <p:cNvSpPr>
            <a:spLocks noGrp="1"/>
          </p:cNvSpPr>
          <p:nvPr>
            <p:ph idx="1"/>
          </p:nvPr>
        </p:nvSpPr>
        <p:spPr/>
        <p:txBody>
          <a:bodyPr>
            <a:normAutofit lnSpcReduction="10000"/>
          </a:bodyPr>
          <a:lstStyle/>
          <a:p>
            <a:pPr algn="ctr">
              <a:buNone/>
            </a:pPr>
            <a:r>
              <a:rPr lang="fr-FR" b="1" dirty="0" smtClean="0">
                <a:solidFill>
                  <a:schemeClr val="accent6"/>
                </a:solidFill>
              </a:rPr>
              <a:t>Les productions avant et après l’implantation de la ferme</a:t>
            </a:r>
          </a:p>
          <a:p>
            <a:r>
              <a:rPr lang="fr-FR" dirty="0" smtClean="0"/>
              <a:t> La production de mil est en baisse. De 6%, 48% des enquêtés produisent moins de 500kg   </a:t>
            </a:r>
          </a:p>
          <a:p>
            <a:r>
              <a:rPr lang="fr-FR" dirty="0" smtClean="0"/>
              <a:t>Le niébé est en perte de vitesse de 54 à 14% dans la tranche de -500kg </a:t>
            </a:r>
            <a:r>
              <a:rPr lang="fr-FR" dirty="0" smtClean="0"/>
              <a:t>et est en passe d’être </a:t>
            </a:r>
            <a:r>
              <a:rPr lang="fr-FR" dirty="0" smtClean="0"/>
              <a:t>délaissé pour des cultures de rente comme l’arachide dans les tranches de -500kg à 1 tonne. </a:t>
            </a:r>
          </a:p>
          <a:p>
            <a:pPr>
              <a:buNone/>
            </a:pPr>
            <a:endParaRPr lang="fr-FR" dirty="0" smtClean="0"/>
          </a:p>
          <a:p>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Une insécurité alimentaire plus grande</a:t>
            </a:r>
            <a:br>
              <a:rPr lang="fr-FR" b="1" dirty="0" smtClean="0"/>
            </a:br>
            <a:endParaRPr lang="fr-FR" dirty="0"/>
          </a:p>
        </p:txBody>
      </p:sp>
      <p:sp>
        <p:nvSpPr>
          <p:cNvPr id="3" name="Espace réservé du contenu 2"/>
          <p:cNvSpPr>
            <a:spLocks noGrp="1"/>
          </p:cNvSpPr>
          <p:nvPr>
            <p:ph idx="1"/>
          </p:nvPr>
        </p:nvSpPr>
        <p:spPr/>
        <p:txBody>
          <a:bodyPr>
            <a:normAutofit/>
          </a:bodyPr>
          <a:lstStyle/>
          <a:p>
            <a:pPr algn="ctr">
              <a:buNone/>
            </a:pPr>
            <a:r>
              <a:rPr lang="fr-FR" b="1" dirty="0" smtClean="0"/>
              <a:t>Bétail en voie de disparition</a:t>
            </a:r>
          </a:p>
          <a:p>
            <a:pPr algn="ctr">
              <a:buNone/>
            </a:pPr>
            <a:endParaRPr lang="fr-FR" b="1" dirty="0" smtClean="0">
              <a:solidFill>
                <a:schemeClr val="accent6"/>
              </a:solidFill>
            </a:endParaRPr>
          </a:p>
          <a:p>
            <a:pPr algn="ctr">
              <a:buNone/>
            </a:pPr>
            <a:endParaRPr lang="fr-FR" b="1" dirty="0" smtClean="0">
              <a:solidFill>
                <a:schemeClr val="accent6"/>
              </a:solidFill>
            </a:endParaRPr>
          </a:p>
          <a:p>
            <a:pPr algn="ctr">
              <a:buNone/>
            </a:pPr>
            <a:endParaRPr lang="fr-FR" b="1" dirty="0" smtClean="0">
              <a:solidFill>
                <a:schemeClr val="accent6"/>
              </a:solidFill>
            </a:endParaRPr>
          </a:p>
          <a:p>
            <a:pPr algn="ctr">
              <a:buNone/>
            </a:pPr>
            <a:endParaRPr lang="fr-FR" b="1" dirty="0" smtClean="0">
              <a:solidFill>
                <a:schemeClr val="accent6"/>
              </a:solidFill>
            </a:endParaRPr>
          </a:p>
          <a:p>
            <a:pPr algn="ctr">
              <a:buNone/>
            </a:pPr>
            <a:endParaRPr lang="fr-FR" b="1" dirty="0" smtClean="0">
              <a:solidFill>
                <a:schemeClr val="accent6"/>
              </a:solidFill>
            </a:endParaRPr>
          </a:p>
          <a:p>
            <a:pPr algn="ctr">
              <a:buNone/>
            </a:pPr>
            <a:endParaRPr lang="fr-FR" b="1" dirty="0" smtClean="0">
              <a:solidFill>
                <a:schemeClr val="accent6"/>
              </a:solidFill>
            </a:endParaRPr>
          </a:p>
          <a:p>
            <a:pPr algn="ctr">
              <a:buNone/>
            </a:pPr>
            <a:endParaRPr lang="fr-FR" b="1" dirty="0" smtClean="0">
              <a:solidFill>
                <a:schemeClr val="accent6"/>
              </a:solidFill>
            </a:endParaRPr>
          </a:p>
          <a:p>
            <a:pPr algn="ctr">
              <a:buNone/>
            </a:pPr>
            <a:endParaRPr lang="fr-FR" b="1" dirty="0" smtClean="0">
              <a:solidFill>
                <a:schemeClr val="accent6"/>
              </a:solidFill>
            </a:endParaRPr>
          </a:p>
          <a:p>
            <a:pPr algn="ctr">
              <a:buNone/>
            </a:pPr>
            <a:endParaRPr lang="fr-FR" b="1" dirty="0" smtClean="0"/>
          </a:p>
          <a:p>
            <a:pPr algn="ctr">
              <a:buNone/>
            </a:pPr>
            <a:endParaRPr lang="fr-FR" b="1" dirty="0" smtClean="0"/>
          </a:p>
          <a:p>
            <a:pPr algn="ctr">
              <a:buNone/>
            </a:pPr>
            <a:endParaRPr lang="fr-FR" dirty="0" smtClean="0"/>
          </a:p>
          <a:p>
            <a:pPr algn="ctr">
              <a:buNone/>
            </a:pPr>
            <a:endParaRPr lang="fr-FR" dirty="0"/>
          </a:p>
        </p:txBody>
      </p:sp>
      <p:graphicFrame>
        <p:nvGraphicFramePr>
          <p:cNvPr id="5" name="Tableau 4"/>
          <p:cNvGraphicFramePr>
            <a:graphicFrameLocks noGrp="1"/>
          </p:cNvGraphicFramePr>
          <p:nvPr/>
        </p:nvGraphicFramePr>
        <p:xfrm>
          <a:off x="1547664" y="2132856"/>
          <a:ext cx="6096000" cy="2448272"/>
        </p:xfrm>
        <a:graphic>
          <a:graphicData uri="http://schemas.openxmlformats.org/drawingml/2006/table">
            <a:tbl>
              <a:tblPr firstRow="1" bandRow="1">
                <a:tableStyleId>{5C22544A-7EE6-4342-B048-85BDC9FD1C3A}</a:tableStyleId>
              </a:tblPr>
              <a:tblGrid>
                <a:gridCol w="1152128"/>
                <a:gridCol w="879872"/>
                <a:gridCol w="1088008"/>
                <a:gridCol w="943992"/>
                <a:gridCol w="1016000"/>
                <a:gridCol w="1016000"/>
              </a:tblGrid>
              <a:tr h="2448272">
                <a:tc>
                  <a:txBody>
                    <a:bodyPr/>
                    <a:lstStyle/>
                    <a:p>
                      <a:r>
                        <a:rPr lang="fr-FR" dirty="0" smtClean="0">
                          <a:solidFill>
                            <a:schemeClr val="accent6">
                              <a:lumMod val="75000"/>
                            </a:schemeClr>
                          </a:solidFill>
                        </a:rPr>
                        <a:t>Cheptel</a:t>
                      </a:r>
                      <a:r>
                        <a:rPr lang="fr-FR" baseline="0" dirty="0" smtClean="0">
                          <a:solidFill>
                            <a:schemeClr val="accent6">
                              <a:lumMod val="75000"/>
                            </a:schemeClr>
                          </a:solidFill>
                        </a:rPr>
                        <a:t> avant</a:t>
                      </a:r>
                    </a:p>
                    <a:p>
                      <a:endParaRPr lang="fr-FR" baseline="0" dirty="0" smtClean="0"/>
                    </a:p>
                    <a:p>
                      <a:r>
                        <a:rPr lang="fr-FR" baseline="0" dirty="0" smtClean="0"/>
                        <a:t>Réponses</a:t>
                      </a:r>
                    </a:p>
                    <a:p>
                      <a:endParaRPr lang="fr-FR" baseline="0" dirty="0" smtClean="0"/>
                    </a:p>
                    <a:p>
                      <a:r>
                        <a:rPr lang="fr-FR" baseline="0" dirty="0" smtClean="0">
                          <a:solidFill>
                            <a:schemeClr val="accent6">
                              <a:lumMod val="75000"/>
                            </a:schemeClr>
                          </a:solidFill>
                        </a:rPr>
                        <a:t>Cheptel après</a:t>
                      </a:r>
                      <a:endParaRPr lang="fr-FR" dirty="0">
                        <a:solidFill>
                          <a:schemeClr val="accent6">
                            <a:lumMod val="75000"/>
                          </a:schemeClr>
                        </a:solidFill>
                      </a:endParaRPr>
                    </a:p>
                  </a:txBody>
                  <a:tcPr/>
                </a:tc>
                <a:tc>
                  <a:txBody>
                    <a:bodyPr/>
                    <a:lstStyle/>
                    <a:p>
                      <a:r>
                        <a:rPr lang="fr-FR" dirty="0" smtClean="0"/>
                        <a:t>Bœufs</a:t>
                      </a:r>
                    </a:p>
                    <a:p>
                      <a:endParaRPr lang="fr-FR" dirty="0" smtClean="0"/>
                    </a:p>
                    <a:p>
                      <a:endParaRPr lang="fr-FR" dirty="0" smtClean="0"/>
                    </a:p>
                    <a:p>
                      <a:r>
                        <a:rPr lang="fr-FR" dirty="0" smtClean="0"/>
                        <a:t>124</a:t>
                      </a:r>
                    </a:p>
                    <a:p>
                      <a:endParaRPr lang="fr-FR" dirty="0" smtClean="0"/>
                    </a:p>
                    <a:p>
                      <a:r>
                        <a:rPr lang="fr-FR" dirty="0" smtClean="0"/>
                        <a:t>37</a:t>
                      </a:r>
                      <a:endParaRPr lang="fr-FR" dirty="0"/>
                    </a:p>
                  </a:txBody>
                  <a:tcPr/>
                </a:tc>
                <a:tc>
                  <a:txBody>
                    <a:bodyPr/>
                    <a:lstStyle/>
                    <a:p>
                      <a:r>
                        <a:rPr lang="fr-FR" dirty="0" smtClean="0"/>
                        <a:t>Moutons</a:t>
                      </a:r>
                    </a:p>
                    <a:p>
                      <a:endParaRPr lang="fr-FR" dirty="0" smtClean="0"/>
                    </a:p>
                    <a:p>
                      <a:endParaRPr lang="fr-FR" dirty="0" smtClean="0"/>
                    </a:p>
                    <a:p>
                      <a:r>
                        <a:rPr lang="fr-FR" dirty="0" smtClean="0"/>
                        <a:t>331</a:t>
                      </a:r>
                    </a:p>
                    <a:p>
                      <a:endParaRPr lang="fr-FR" dirty="0" smtClean="0"/>
                    </a:p>
                    <a:p>
                      <a:r>
                        <a:rPr lang="fr-FR" dirty="0" smtClean="0"/>
                        <a:t>156</a:t>
                      </a:r>
                      <a:endParaRPr lang="fr-FR" dirty="0"/>
                    </a:p>
                  </a:txBody>
                  <a:tcPr/>
                </a:tc>
                <a:tc>
                  <a:txBody>
                    <a:bodyPr/>
                    <a:lstStyle/>
                    <a:p>
                      <a:r>
                        <a:rPr lang="fr-FR" dirty="0" smtClean="0"/>
                        <a:t>Chèvres</a:t>
                      </a:r>
                    </a:p>
                    <a:p>
                      <a:endParaRPr lang="fr-FR" dirty="0" smtClean="0"/>
                    </a:p>
                    <a:p>
                      <a:endParaRPr lang="fr-FR" dirty="0" smtClean="0"/>
                    </a:p>
                    <a:p>
                      <a:r>
                        <a:rPr lang="fr-FR" dirty="0" smtClean="0"/>
                        <a:t>124</a:t>
                      </a:r>
                    </a:p>
                    <a:p>
                      <a:endParaRPr lang="fr-FR" dirty="0" smtClean="0"/>
                    </a:p>
                    <a:p>
                      <a:r>
                        <a:rPr lang="fr-FR" dirty="0" smtClean="0"/>
                        <a:t>46</a:t>
                      </a:r>
                      <a:endParaRPr lang="fr-FR" dirty="0"/>
                    </a:p>
                  </a:txBody>
                  <a:tcPr/>
                </a:tc>
                <a:tc>
                  <a:txBody>
                    <a:bodyPr/>
                    <a:lstStyle/>
                    <a:p>
                      <a:r>
                        <a:rPr lang="fr-FR" dirty="0" smtClean="0"/>
                        <a:t>Anes</a:t>
                      </a:r>
                    </a:p>
                    <a:p>
                      <a:endParaRPr lang="fr-FR" dirty="0" smtClean="0"/>
                    </a:p>
                    <a:p>
                      <a:endParaRPr lang="fr-FR" dirty="0" smtClean="0"/>
                    </a:p>
                    <a:p>
                      <a:r>
                        <a:rPr lang="fr-FR" dirty="0" smtClean="0"/>
                        <a:t>12</a:t>
                      </a:r>
                    </a:p>
                    <a:p>
                      <a:endParaRPr lang="fr-FR" dirty="0" smtClean="0"/>
                    </a:p>
                    <a:p>
                      <a:r>
                        <a:rPr lang="fr-FR" dirty="0" smtClean="0"/>
                        <a:t>12</a:t>
                      </a:r>
                      <a:endParaRPr lang="fr-FR" dirty="0"/>
                    </a:p>
                  </a:txBody>
                  <a:tcPr/>
                </a:tc>
                <a:tc>
                  <a:txBody>
                    <a:bodyPr/>
                    <a:lstStyle/>
                    <a:p>
                      <a:r>
                        <a:rPr lang="fr-FR" dirty="0" smtClean="0"/>
                        <a:t>Chevaux</a:t>
                      </a:r>
                    </a:p>
                    <a:p>
                      <a:endParaRPr lang="fr-FR" dirty="0" smtClean="0"/>
                    </a:p>
                    <a:p>
                      <a:endParaRPr lang="fr-FR" dirty="0" smtClean="0"/>
                    </a:p>
                    <a:p>
                      <a:r>
                        <a:rPr lang="fr-FR" dirty="0" smtClean="0"/>
                        <a:t>11</a:t>
                      </a:r>
                    </a:p>
                    <a:p>
                      <a:endParaRPr lang="fr-FR" dirty="0" smtClean="0"/>
                    </a:p>
                    <a:p>
                      <a:r>
                        <a:rPr lang="fr-FR" dirty="0" smtClean="0"/>
                        <a:t>11</a:t>
                      </a:r>
                      <a:endParaRPr lang="fr-FR" dirty="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Une insécurité alimentaire plus grande</a:t>
            </a:r>
            <a:endParaRPr lang="fr-FR" dirty="0"/>
          </a:p>
        </p:txBody>
      </p:sp>
      <p:sp>
        <p:nvSpPr>
          <p:cNvPr id="3" name="Espace réservé du contenu 2"/>
          <p:cNvSpPr>
            <a:spLocks noGrp="1"/>
          </p:cNvSpPr>
          <p:nvPr>
            <p:ph idx="1"/>
          </p:nvPr>
        </p:nvSpPr>
        <p:spPr/>
        <p:txBody>
          <a:bodyPr/>
          <a:lstStyle/>
          <a:p>
            <a:pPr algn="ctr"/>
            <a:r>
              <a:rPr lang="fr-FR" b="1" dirty="0" smtClean="0"/>
              <a:t>Accès plus difficile à l’énergie pour les femmes </a:t>
            </a:r>
            <a:r>
              <a:rPr lang="fr-FR" b="1" dirty="0" smtClean="0"/>
              <a:t> </a:t>
            </a:r>
            <a:endParaRPr lang="fr-FR" b="1" dirty="0" smtClean="0"/>
          </a:p>
          <a:p>
            <a:pPr>
              <a:buNone/>
            </a:pPr>
            <a:endParaRPr lang="fr-FR" dirty="0"/>
          </a:p>
        </p:txBody>
      </p:sp>
      <p:graphicFrame>
        <p:nvGraphicFramePr>
          <p:cNvPr id="4" name="Tableau 3"/>
          <p:cNvGraphicFramePr>
            <a:graphicFrameLocks noGrp="1"/>
          </p:cNvGraphicFramePr>
          <p:nvPr/>
        </p:nvGraphicFramePr>
        <p:xfrm>
          <a:off x="827584" y="2852934"/>
          <a:ext cx="7200800" cy="3383280"/>
        </p:xfrm>
        <a:graphic>
          <a:graphicData uri="http://schemas.openxmlformats.org/drawingml/2006/table">
            <a:tbl>
              <a:tblPr firstRow="1" bandRow="1">
                <a:tableStyleId>{5C22544A-7EE6-4342-B048-85BDC9FD1C3A}</a:tableStyleId>
              </a:tblPr>
              <a:tblGrid>
                <a:gridCol w="2466690"/>
                <a:gridCol w="1701165"/>
                <a:gridCol w="1616107"/>
                <a:gridCol w="1416838"/>
              </a:tblGrid>
              <a:tr h="3168353">
                <a:tc>
                  <a:txBody>
                    <a:bodyPr/>
                    <a:lstStyle/>
                    <a:p>
                      <a:pPr algn="ctr"/>
                      <a:endParaRPr lang="fr-FR" dirty="0" smtClean="0">
                        <a:solidFill>
                          <a:schemeClr val="accent6">
                            <a:lumMod val="50000"/>
                          </a:schemeClr>
                        </a:solidFill>
                      </a:endParaRPr>
                    </a:p>
                    <a:p>
                      <a:pPr algn="ctr"/>
                      <a:endParaRPr lang="fr-FR" dirty="0" smtClean="0">
                        <a:solidFill>
                          <a:schemeClr val="accent6">
                            <a:lumMod val="50000"/>
                          </a:schemeClr>
                        </a:solidFill>
                      </a:endParaRPr>
                    </a:p>
                    <a:p>
                      <a:pPr algn="ctr"/>
                      <a:endParaRPr lang="fr-FR" dirty="0" smtClean="0">
                        <a:solidFill>
                          <a:schemeClr val="accent6">
                            <a:lumMod val="50000"/>
                          </a:schemeClr>
                        </a:solidFill>
                      </a:endParaRPr>
                    </a:p>
                    <a:p>
                      <a:pPr algn="ctr"/>
                      <a:endParaRPr lang="fr-FR" dirty="0" smtClean="0">
                        <a:solidFill>
                          <a:schemeClr val="accent6">
                            <a:lumMod val="50000"/>
                          </a:schemeClr>
                        </a:solidFill>
                      </a:endParaRPr>
                    </a:p>
                    <a:p>
                      <a:pPr algn="ctr"/>
                      <a:r>
                        <a:rPr lang="fr-FR" dirty="0" smtClean="0">
                          <a:solidFill>
                            <a:schemeClr val="accent6">
                              <a:lumMod val="50000"/>
                            </a:schemeClr>
                          </a:solidFill>
                        </a:rPr>
                        <a:t>Quête du bois de chauffe avant</a:t>
                      </a:r>
                    </a:p>
                    <a:p>
                      <a:pPr algn="ctr"/>
                      <a:endParaRPr lang="fr-FR" dirty="0" smtClean="0">
                        <a:solidFill>
                          <a:schemeClr val="accent6">
                            <a:lumMod val="50000"/>
                          </a:schemeClr>
                        </a:solidFill>
                      </a:endParaRPr>
                    </a:p>
                    <a:p>
                      <a:pPr algn="ctr"/>
                      <a:endParaRPr lang="fr-FR" dirty="0" smtClean="0">
                        <a:solidFill>
                          <a:schemeClr val="accent6">
                            <a:lumMod val="50000"/>
                          </a:schemeClr>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accent6">
                              <a:lumMod val="50000"/>
                            </a:schemeClr>
                          </a:solidFill>
                        </a:rPr>
                        <a:t>Quête du bois de chauffe après</a:t>
                      </a:r>
                    </a:p>
                    <a:p>
                      <a:pPr algn="ctr"/>
                      <a:endParaRPr lang="fr-FR" dirty="0" smtClean="0">
                        <a:solidFill>
                          <a:schemeClr val="accent6">
                            <a:lumMod val="50000"/>
                          </a:schemeClr>
                        </a:solidFill>
                      </a:endParaRPr>
                    </a:p>
                    <a:p>
                      <a:pPr algn="ctr"/>
                      <a:endParaRPr lang="fr-FR" dirty="0">
                        <a:solidFill>
                          <a:schemeClr val="accent6">
                            <a:lumMod val="50000"/>
                          </a:schemeClr>
                        </a:solidFill>
                      </a:endParaRPr>
                    </a:p>
                  </a:txBody>
                  <a:tcPr/>
                </a:tc>
                <a:tc>
                  <a:txBody>
                    <a:bodyPr/>
                    <a:lstStyle/>
                    <a:p>
                      <a:pPr algn="ctr"/>
                      <a:r>
                        <a:rPr lang="fr-FR" dirty="0" smtClean="0"/>
                        <a:t>Dans les </a:t>
                      </a:r>
                    </a:p>
                    <a:p>
                      <a:pPr algn="ctr"/>
                      <a:r>
                        <a:rPr lang="fr-FR" dirty="0" smtClean="0"/>
                        <a:t>Champs</a:t>
                      </a:r>
                    </a:p>
                    <a:p>
                      <a:pPr algn="ctr"/>
                      <a:endParaRPr lang="fr-FR" dirty="0" smtClean="0"/>
                    </a:p>
                    <a:p>
                      <a:pPr algn="ctr"/>
                      <a:endParaRPr lang="fr-FR" dirty="0" smtClean="0"/>
                    </a:p>
                    <a:p>
                      <a:pPr algn="ctr"/>
                      <a:r>
                        <a:rPr lang="fr-FR" dirty="0" smtClean="0"/>
                        <a:t>47</a:t>
                      </a:r>
                    </a:p>
                    <a:p>
                      <a:pPr algn="ctr"/>
                      <a:endParaRPr lang="fr-FR" dirty="0" smtClean="0"/>
                    </a:p>
                    <a:p>
                      <a:pPr algn="ctr"/>
                      <a:endParaRPr lang="fr-FR" dirty="0" smtClean="0"/>
                    </a:p>
                    <a:p>
                      <a:pPr algn="ctr"/>
                      <a:endParaRPr lang="fr-FR" dirty="0" smtClean="0"/>
                    </a:p>
                    <a:p>
                      <a:pPr algn="ctr"/>
                      <a:r>
                        <a:rPr lang="fr-FR" dirty="0" smtClean="0"/>
                        <a:t>00</a:t>
                      </a:r>
                      <a:endParaRPr lang="fr-FR" dirty="0"/>
                    </a:p>
                  </a:txBody>
                  <a:tcPr/>
                </a:tc>
                <a:tc>
                  <a:txBody>
                    <a:bodyPr/>
                    <a:lstStyle/>
                    <a:p>
                      <a:pPr algn="ctr"/>
                      <a:r>
                        <a:rPr lang="fr-FR" dirty="0" smtClean="0"/>
                        <a:t>Achat</a:t>
                      </a:r>
                    </a:p>
                    <a:p>
                      <a:pPr algn="ctr"/>
                      <a:endParaRPr lang="fr-FR" dirty="0" smtClean="0"/>
                    </a:p>
                    <a:p>
                      <a:pPr algn="ctr"/>
                      <a:endParaRPr lang="fr-FR" dirty="0" smtClean="0"/>
                    </a:p>
                    <a:p>
                      <a:pPr algn="ctr"/>
                      <a:endParaRPr lang="fr-FR" dirty="0" smtClean="0"/>
                    </a:p>
                    <a:p>
                      <a:pPr algn="ctr"/>
                      <a:r>
                        <a:rPr lang="fr-FR" dirty="0" smtClean="0"/>
                        <a:t>1</a:t>
                      </a:r>
                    </a:p>
                    <a:p>
                      <a:pPr algn="ctr"/>
                      <a:endParaRPr lang="fr-FR" dirty="0" smtClean="0"/>
                    </a:p>
                    <a:p>
                      <a:pPr algn="ctr"/>
                      <a:endParaRPr lang="fr-FR" dirty="0" smtClean="0"/>
                    </a:p>
                    <a:p>
                      <a:pPr algn="ctr"/>
                      <a:endParaRPr lang="fr-FR" dirty="0" smtClean="0"/>
                    </a:p>
                    <a:p>
                      <a:pPr algn="ctr"/>
                      <a:r>
                        <a:rPr lang="fr-FR" dirty="0" smtClean="0"/>
                        <a:t>26</a:t>
                      </a:r>
                      <a:endParaRPr lang="fr-FR" dirty="0"/>
                    </a:p>
                  </a:txBody>
                  <a:tcPr/>
                </a:tc>
                <a:tc>
                  <a:txBody>
                    <a:bodyPr/>
                    <a:lstStyle/>
                    <a:p>
                      <a:r>
                        <a:rPr lang="fr-FR" dirty="0" smtClean="0"/>
                        <a:t>Quête de bois ardue</a:t>
                      </a:r>
                    </a:p>
                    <a:p>
                      <a:endParaRPr lang="fr-FR" dirty="0" smtClean="0"/>
                    </a:p>
                    <a:p>
                      <a:endParaRPr lang="fr-FR" dirty="0" smtClean="0"/>
                    </a:p>
                    <a:p>
                      <a:pPr algn="ctr"/>
                      <a:r>
                        <a:rPr lang="fr-FR" dirty="0" smtClean="0"/>
                        <a:t>0</a:t>
                      </a:r>
                    </a:p>
                    <a:p>
                      <a:endParaRPr lang="fr-FR" dirty="0" smtClean="0"/>
                    </a:p>
                    <a:p>
                      <a:endParaRPr lang="fr-FR" dirty="0" smtClean="0"/>
                    </a:p>
                    <a:p>
                      <a:endParaRPr lang="fr-FR" dirty="0" smtClean="0"/>
                    </a:p>
                    <a:p>
                      <a:pPr algn="ctr"/>
                      <a:r>
                        <a:rPr lang="fr-FR" dirty="0" smtClean="0"/>
                        <a:t>22</a:t>
                      </a:r>
                      <a:endParaRPr lang="fr-FR"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La situation dans le monde</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pPr>
              <a:buNone/>
            </a:pPr>
            <a:endParaRPr lang="fr-FR" dirty="0" smtClean="0"/>
          </a:p>
          <a:p>
            <a:pPr>
              <a:buNone/>
            </a:pPr>
            <a:r>
              <a:rPr lang="fr-FR" sz="1400" b="1" dirty="0" smtClean="0"/>
              <a:t>Banque Mondiale 2010 : </a:t>
            </a:r>
            <a:r>
              <a:rPr lang="fr-FR" sz="1400" b="1" i="1" dirty="0" err="1" smtClean="0"/>
              <a:t>Rising</a:t>
            </a:r>
            <a:r>
              <a:rPr lang="fr-FR" sz="1400" b="1" i="1" dirty="0" smtClean="0"/>
              <a:t>  global </a:t>
            </a:r>
            <a:r>
              <a:rPr lang="fr-FR" sz="1400" b="1" i="1" dirty="0" err="1" smtClean="0"/>
              <a:t>interest</a:t>
            </a:r>
            <a:r>
              <a:rPr lang="fr-FR" sz="1400" b="1" i="1" dirty="0" smtClean="0"/>
              <a:t> in </a:t>
            </a:r>
            <a:r>
              <a:rPr lang="fr-FR" sz="1400" b="1" i="1" dirty="0" err="1" smtClean="0"/>
              <a:t>farmland</a:t>
            </a:r>
            <a:r>
              <a:rPr lang="fr-FR" sz="1400" b="1" i="1" dirty="0" smtClean="0"/>
              <a:t>. Can </a:t>
            </a:r>
            <a:r>
              <a:rPr lang="fr-FR" sz="1400" b="1" i="1" dirty="0" err="1" smtClean="0"/>
              <a:t>it</a:t>
            </a:r>
            <a:r>
              <a:rPr lang="fr-FR" sz="1400" b="1" i="1" dirty="0" smtClean="0"/>
              <a:t> </a:t>
            </a:r>
            <a:r>
              <a:rPr lang="fr-FR" sz="1400" b="1" i="1" dirty="0" err="1" smtClean="0"/>
              <a:t>yield</a:t>
            </a:r>
            <a:r>
              <a:rPr lang="fr-FR" sz="1400" b="1" i="1" dirty="0" smtClean="0"/>
              <a:t> </a:t>
            </a:r>
            <a:r>
              <a:rPr lang="fr-FR" sz="1400" b="1" i="1" dirty="0" err="1" smtClean="0"/>
              <a:t>sustainable</a:t>
            </a:r>
            <a:r>
              <a:rPr lang="fr-FR" sz="1400" b="1" i="1" dirty="0" smtClean="0"/>
              <a:t> and </a:t>
            </a:r>
            <a:r>
              <a:rPr lang="fr-FR" sz="1400" b="1" i="1" dirty="0" err="1" smtClean="0"/>
              <a:t>equitable</a:t>
            </a:r>
            <a:r>
              <a:rPr lang="fr-FR" sz="1400" b="1" i="1" dirty="0" smtClean="0"/>
              <a:t> </a:t>
            </a:r>
            <a:r>
              <a:rPr lang="fr-FR" sz="1400" b="1" i="1" dirty="0" err="1" smtClean="0"/>
              <a:t>benefits</a:t>
            </a:r>
            <a:r>
              <a:rPr lang="fr-FR" sz="1400" b="1" i="1" dirty="0" smtClean="0"/>
              <a:t>? </a:t>
            </a:r>
          </a:p>
          <a:p>
            <a:r>
              <a:rPr lang="fr-FR" dirty="0" smtClean="0"/>
              <a:t>Avant 2008: Expansion annuelle des terres agricoles dans le monde : 4 million d’hectares</a:t>
            </a:r>
          </a:p>
          <a:p>
            <a:pPr>
              <a:buNone/>
            </a:pPr>
            <a:endParaRPr lang="fr-FR" dirty="0" smtClean="0"/>
          </a:p>
          <a:p>
            <a:r>
              <a:rPr lang="fr-FR" dirty="0" smtClean="0"/>
              <a:t>Fin 2009: demandes d’acquisition: 45 millions d’hectares de terres agricoles. </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Insécurité nutritionnelle plus grande</a:t>
            </a:r>
            <a:endParaRPr lang="fr-FR" dirty="0"/>
          </a:p>
        </p:txBody>
      </p:sp>
      <p:graphicFrame>
        <p:nvGraphicFramePr>
          <p:cNvPr id="4" name="Espace réservé du contenu 3"/>
          <p:cNvGraphicFramePr>
            <a:graphicFrameLocks noGrp="1"/>
          </p:cNvGraphicFramePr>
          <p:nvPr>
            <p:ph idx="1"/>
          </p:nvPr>
        </p:nvGraphicFramePr>
        <p:xfrm>
          <a:off x="467544" y="1412777"/>
          <a:ext cx="8229599" cy="1872208"/>
        </p:xfrm>
        <a:graphic>
          <a:graphicData uri="http://schemas.openxmlformats.org/drawingml/2006/table">
            <a:tbl>
              <a:tblPr firstRow="1" bandRow="1">
                <a:tableStyleId>{5C22544A-7EE6-4342-B048-85BDC9FD1C3A}</a:tableStyleId>
              </a:tblPr>
              <a:tblGrid>
                <a:gridCol w="1378496"/>
                <a:gridCol w="972818"/>
                <a:gridCol w="1175657"/>
                <a:gridCol w="1175657"/>
                <a:gridCol w="1175657"/>
                <a:gridCol w="1175657"/>
                <a:gridCol w="1175657"/>
              </a:tblGrid>
              <a:tr h="1872208">
                <a:tc>
                  <a:txBody>
                    <a:bodyPr/>
                    <a:lstStyle/>
                    <a:p>
                      <a:pPr algn="ctr"/>
                      <a:r>
                        <a:rPr lang="fr-FR" dirty="0" smtClean="0">
                          <a:solidFill>
                            <a:schemeClr val="accent6">
                              <a:lumMod val="50000"/>
                            </a:schemeClr>
                          </a:solidFill>
                        </a:rPr>
                        <a:t>Plats consommés</a:t>
                      </a:r>
                    </a:p>
                    <a:p>
                      <a:endParaRPr lang="fr-FR" dirty="0" smtClean="0">
                        <a:solidFill>
                          <a:schemeClr val="accent6">
                            <a:lumMod val="50000"/>
                          </a:schemeClr>
                        </a:solidFill>
                      </a:endParaRPr>
                    </a:p>
                    <a:p>
                      <a:endParaRPr lang="fr-FR" dirty="0" smtClean="0">
                        <a:solidFill>
                          <a:schemeClr val="accent6">
                            <a:lumMod val="50000"/>
                          </a:schemeClr>
                        </a:solidFill>
                      </a:endParaRPr>
                    </a:p>
                    <a:p>
                      <a:pPr algn="ctr"/>
                      <a:r>
                        <a:rPr lang="fr-FR" dirty="0" smtClean="0">
                          <a:solidFill>
                            <a:schemeClr val="accent6">
                              <a:lumMod val="50000"/>
                            </a:schemeClr>
                          </a:solidFill>
                        </a:rPr>
                        <a:t>Réponses</a:t>
                      </a:r>
                      <a:endParaRPr lang="fr-FR" dirty="0">
                        <a:solidFill>
                          <a:schemeClr val="accent6">
                            <a:lumMod val="50000"/>
                          </a:schemeClr>
                        </a:solidFill>
                      </a:endParaRPr>
                    </a:p>
                  </a:txBody>
                  <a:tcPr/>
                </a:tc>
                <a:tc>
                  <a:txBody>
                    <a:bodyPr/>
                    <a:lstStyle/>
                    <a:p>
                      <a:pPr algn="ctr"/>
                      <a:r>
                        <a:rPr lang="fr-FR" dirty="0" err="1" smtClean="0"/>
                        <a:t>Thiéré</a:t>
                      </a:r>
                      <a:endParaRPr lang="fr-FR" dirty="0" smtClean="0"/>
                    </a:p>
                    <a:p>
                      <a:endParaRPr lang="fr-FR" dirty="0" smtClean="0"/>
                    </a:p>
                    <a:p>
                      <a:endParaRPr lang="fr-FR" dirty="0" smtClean="0"/>
                    </a:p>
                    <a:p>
                      <a:endParaRPr lang="fr-FR" dirty="0" smtClean="0"/>
                    </a:p>
                    <a:p>
                      <a:r>
                        <a:rPr lang="fr-FR" dirty="0" smtClean="0"/>
                        <a:t>29</a:t>
                      </a:r>
                      <a:endParaRPr lang="fr-FR" dirty="0"/>
                    </a:p>
                  </a:txBody>
                  <a:tcPr/>
                </a:tc>
                <a:tc>
                  <a:txBody>
                    <a:bodyPr/>
                    <a:lstStyle/>
                    <a:p>
                      <a:pPr algn="ctr"/>
                      <a:r>
                        <a:rPr lang="fr-FR" dirty="0" err="1" smtClean="0"/>
                        <a:t>Lakh</a:t>
                      </a:r>
                      <a:r>
                        <a:rPr lang="fr-FR" dirty="0" smtClean="0"/>
                        <a:t> </a:t>
                      </a:r>
                    </a:p>
                    <a:p>
                      <a:endParaRPr lang="fr-FR" dirty="0" smtClean="0"/>
                    </a:p>
                    <a:p>
                      <a:endParaRPr lang="fr-FR" dirty="0" smtClean="0"/>
                    </a:p>
                    <a:p>
                      <a:endParaRPr lang="fr-FR" dirty="0" smtClean="0"/>
                    </a:p>
                    <a:p>
                      <a:r>
                        <a:rPr lang="fr-FR" dirty="0" smtClean="0"/>
                        <a:t>29</a:t>
                      </a:r>
                      <a:endParaRPr lang="fr-FR" dirty="0"/>
                    </a:p>
                  </a:txBody>
                  <a:tcPr/>
                </a:tc>
                <a:tc>
                  <a:txBody>
                    <a:bodyPr/>
                    <a:lstStyle/>
                    <a:p>
                      <a:pPr algn="ctr"/>
                      <a:r>
                        <a:rPr lang="fr-FR" dirty="0" err="1" smtClean="0"/>
                        <a:t>Thiébou</a:t>
                      </a:r>
                      <a:r>
                        <a:rPr lang="fr-FR" dirty="0" smtClean="0"/>
                        <a:t> </a:t>
                      </a:r>
                      <a:r>
                        <a:rPr lang="fr-FR" dirty="0" err="1" smtClean="0"/>
                        <a:t>Dieune</a:t>
                      </a:r>
                      <a:endParaRPr lang="fr-FR" dirty="0" smtClean="0"/>
                    </a:p>
                    <a:p>
                      <a:endParaRPr lang="fr-FR" dirty="0" smtClean="0"/>
                    </a:p>
                    <a:p>
                      <a:endParaRPr lang="fr-FR" dirty="0" smtClean="0"/>
                    </a:p>
                    <a:p>
                      <a:r>
                        <a:rPr lang="fr-FR" dirty="0" smtClean="0"/>
                        <a:t>12</a:t>
                      </a:r>
                      <a:endParaRPr lang="fr-FR" dirty="0"/>
                    </a:p>
                  </a:txBody>
                  <a:tcPr/>
                </a:tc>
                <a:tc>
                  <a:txBody>
                    <a:bodyPr/>
                    <a:lstStyle/>
                    <a:p>
                      <a:pPr algn="ctr"/>
                      <a:r>
                        <a:rPr lang="fr-FR" dirty="0" err="1" smtClean="0"/>
                        <a:t>Baxal</a:t>
                      </a:r>
                      <a:r>
                        <a:rPr lang="fr-FR" dirty="0" smtClean="0"/>
                        <a:t> </a:t>
                      </a:r>
                      <a:r>
                        <a:rPr lang="fr-FR" dirty="0" err="1" smtClean="0"/>
                        <a:t>guerté</a:t>
                      </a:r>
                      <a:endParaRPr lang="fr-FR" dirty="0" smtClean="0"/>
                    </a:p>
                    <a:p>
                      <a:endParaRPr lang="fr-FR" dirty="0" smtClean="0"/>
                    </a:p>
                    <a:p>
                      <a:endParaRPr lang="fr-FR" dirty="0" smtClean="0"/>
                    </a:p>
                    <a:p>
                      <a:r>
                        <a:rPr lang="fr-FR" dirty="0" smtClean="0"/>
                        <a:t>07</a:t>
                      </a:r>
                      <a:endParaRPr lang="fr-FR" dirty="0"/>
                    </a:p>
                  </a:txBody>
                  <a:tcPr/>
                </a:tc>
                <a:tc>
                  <a:txBody>
                    <a:bodyPr/>
                    <a:lstStyle/>
                    <a:p>
                      <a:pPr algn="ctr"/>
                      <a:r>
                        <a:rPr lang="fr-FR" dirty="0" err="1" smtClean="0"/>
                        <a:t>Lakhou</a:t>
                      </a:r>
                      <a:r>
                        <a:rPr lang="fr-FR" dirty="0" smtClean="0"/>
                        <a:t> </a:t>
                      </a:r>
                      <a:r>
                        <a:rPr lang="fr-FR" dirty="0" err="1" smtClean="0"/>
                        <a:t>bissap</a:t>
                      </a:r>
                      <a:endParaRPr lang="fr-FR" dirty="0" smtClean="0"/>
                    </a:p>
                    <a:p>
                      <a:endParaRPr lang="fr-FR" dirty="0" smtClean="0"/>
                    </a:p>
                    <a:p>
                      <a:endParaRPr lang="fr-FR" dirty="0" smtClean="0"/>
                    </a:p>
                    <a:p>
                      <a:r>
                        <a:rPr lang="fr-FR" dirty="0" smtClean="0"/>
                        <a:t>05</a:t>
                      </a:r>
                      <a:endParaRPr lang="fr-FR" dirty="0"/>
                    </a:p>
                  </a:txBody>
                  <a:tcPr/>
                </a:tc>
                <a:tc>
                  <a:txBody>
                    <a:bodyPr/>
                    <a:lstStyle/>
                    <a:p>
                      <a:pPr algn="ctr"/>
                      <a:r>
                        <a:rPr lang="fr-FR" dirty="0" err="1" smtClean="0"/>
                        <a:t>Ndambé</a:t>
                      </a:r>
                      <a:endParaRPr lang="fr-FR" dirty="0" smtClean="0"/>
                    </a:p>
                    <a:p>
                      <a:endParaRPr lang="fr-FR" dirty="0" smtClean="0"/>
                    </a:p>
                    <a:p>
                      <a:endParaRPr lang="fr-FR" dirty="0" smtClean="0"/>
                    </a:p>
                    <a:p>
                      <a:endParaRPr lang="fr-FR" dirty="0" smtClean="0"/>
                    </a:p>
                    <a:p>
                      <a:r>
                        <a:rPr lang="fr-FR" dirty="0" smtClean="0"/>
                        <a:t>03</a:t>
                      </a:r>
                      <a:endParaRPr lang="fr-FR" dirty="0"/>
                    </a:p>
                  </a:txBody>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Insécurité nutritionnelle plus grande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a:t>
            </a:r>
            <a:r>
              <a:rPr lang="fr-FR" dirty="0" smtClean="0"/>
              <a:t>es habitudes alimentaires sont bâties autour des produits du terroir qui ont tendance à disparaitre suite à la perte des champs. </a:t>
            </a:r>
          </a:p>
          <a:p>
            <a:r>
              <a:rPr lang="fr-FR" dirty="0" smtClean="0"/>
              <a:t>Des modèles de consommation plus extravertis </a:t>
            </a:r>
            <a:r>
              <a:rPr lang="fr-FR" dirty="0" smtClean="0"/>
              <a:t>avec un recours </a:t>
            </a:r>
            <a:r>
              <a:rPr lang="fr-FR" dirty="0" smtClean="0"/>
              <a:t>plus grand aux denrées de première nécessité exogènes </a:t>
            </a:r>
            <a:r>
              <a:rPr lang="fr-FR" dirty="0" smtClean="0"/>
              <a:t>comme le </a:t>
            </a:r>
            <a:r>
              <a:rPr lang="fr-FR" dirty="0" smtClean="0"/>
              <a:t>riz </a:t>
            </a:r>
            <a:r>
              <a:rPr lang="fr-FR" dirty="0" smtClean="0"/>
              <a:t>au détriment du mil et  du niébé dont les valeurs nutritives sont plus élevées. </a:t>
            </a:r>
          </a:p>
          <a:p>
            <a:pPr>
              <a:buNone/>
            </a:pPr>
            <a:endParaRPr lang="fr-FR" dirty="0" smtClean="0"/>
          </a:p>
          <a:p>
            <a:pPr>
              <a:buNone/>
            </a:pPr>
            <a:r>
              <a:rPr lang="fr-FR" sz="1600" dirty="0" smtClean="0"/>
              <a:t>(ISRA: </a:t>
            </a:r>
            <a:r>
              <a:rPr lang="fr-FR" sz="1800" dirty="0" smtClean="0"/>
              <a:t>La Culture Traditionnelle du Niébé au </a:t>
            </a:r>
            <a:r>
              <a:rPr lang="fr-FR" sz="1800" dirty="0" smtClean="0"/>
              <a:t>Sénégal, Etude </a:t>
            </a:r>
            <a:r>
              <a:rPr lang="fr-FR" sz="1800" dirty="0" smtClean="0"/>
              <a:t>de </a:t>
            </a:r>
            <a:r>
              <a:rPr lang="fr-FR" sz="1800" dirty="0" smtClean="0"/>
              <a:t>Cas. </a:t>
            </a:r>
            <a:r>
              <a:rPr lang="en-US" sz="1800" dirty="0" err="1" smtClean="0"/>
              <a:t>Ndiaga</a:t>
            </a:r>
            <a:r>
              <a:rPr lang="en-US" sz="1800" dirty="0" smtClean="0"/>
              <a:t> </a:t>
            </a:r>
            <a:r>
              <a:rPr lang="en-US" sz="1800" dirty="0" smtClean="0"/>
              <a:t>CISSE </a:t>
            </a:r>
            <a:r>
              <a:rPr lang="en-US" sz="1800" dirty="0" smtClean="0"/>
              <a:t>. </a:t>
            </a:r>
            <a:r>
              <a:rPr lang="en-US" sz="1800" i="1" dirty="0" smtClean="0"/>
              <a:t>ISRA/CNRA ) </a:t>
            </a:r>
          </a:p>
          <a:p>
            <a:pPr>
              <a:buNone/>
            </a:pPr>
            <a:r>
              <a:rPr lang="fr-FR" sz="1800" dirty="0" smtClean="0"/>
              <a:t>(ISRA: Bilan </a:t>
            </a:r>
            <a:r>
              <a:rPr lang="fr-FR" sz="1800" dirty="0" smtClean="0"/>
              <a:t>de 30 ans de recherches sur le Niébé au Sénégal. Mamadou </a:t>
            </a:r>
            <a:r>
              <a:rPr lang="fr-FR" sz="1800" dirty="0" err="1" smtClean="0"/>
              <a:t>Ndiaye</a:t>
            </a:r>
            <a:r>
              <a:rPr lang="fr-FR" sz="1800" dirty="0" smtClean="0"/>
              <a:t>, 1986) </a:t>
            </a:r>
            <a:endParaRPr lang="fr-FR" sz="1800" dirty="0" smtClean="0"/>
          </a:p>
          <a:p>
            <a:endParaRPr lang="fr-FR" sz="1800" dirty="0" smtClean="0"/>
          </a:p>
          <a:p>
            <a:pPr lvl="0"/>
            <a:endParaRPr lang="fr-FR" dirty="0" smtClean="0"/>
          </a:p>
          <a:p>
            <a:pPr>
              <a:buNone/>
            </a:pPr>
            <a:r>
              <a:rPr lang="fr-FR" dirty="0" smtClean="0"/>
              <a:t>  </a:t>
            </a:r>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Sécurité alimentaire et nutritionnelle et droits des consommateurs</a:t>
            </a:r>
            <a:endParaRPr lang="fr-FR" dirty="0"/>
          </a:p>
        </p:txBody>
      </p:sp>
      <p:sp>
        <p:nvSpPr>
          <p:cNvPr id="3" name="Espace réservé du contenu 2"/>
          <p:cNvSpPr>
            <a:spLocks noGrp="1"/>
          </p:cNvSpPr>
          <p:nvPr>
            <p:ph idx="1"/>
          </p:nvPr>
        </p:nvSpPr>
        <p:spPr/>
        <p:txBody>
          <a:bodyPr/>
          <a:lstStyle/>
          <a:p>
            <a:r>
              <a:rPr lang="fr-FR" b="1" dirty="0" smtClean="0"/>
              <a:t>Les </a:t>
            </a:r>
            <a:r>
              <a:rPr lang="fr-FR" b="1" dirty="0" smtClean="0"/>
              <a:t>investissements ne doivent pas menacer la sécurité alimentaire mais plutôt la renforcer. </a:t>
            </a:r>
            <a:r>
              <a:rPr lang="fr-FR" b="1" dirty="0" smtClean="0"/>
              <a:t>(</a:t>
            </a:r>
            <a:r>
              <a:rPr lang="fr-FR" sz="1800" b="1" dirty="0" smtClean="0"/>
              <a:t>P</a:t>
            </a:r>
            <a:r>
              <a:rPr lang="fr-FR" sz="1800" b="1" dirty="0" smtClean="0"/>
              <a:t>rincipes pour un investissement responsable dans l’agriculture FAO , CNUCED, BM, FIDA)</a:t>
            </a:r>
            <a:endParaRPr lang="fr-FR" sz="1800" dirty="0" smtClean="0"/>
          </a:p>
          <a:p>
            <a:r>
              <a:rPr lang="fr-FR" b="1" dirty="0" smtClean="0"/>
              <a:t>Notre étude de cas révèle que ce principe qui traduit </a:t>
            </a:r>
            <a:r>
              <a:rPr lang="fr-FR" b="1" dirty="0" smtClean="0"/>
              <a:t>le droit à la satisfaction des besoins essentiels du consommateur </a:t>
            </a:r>
            <a:r>
              <a:rPr lang="fr-FR" b="1" dirty="0" smtClean="0"/>
              <a:t>(accès à la nourriture, l’énergie, la santé)  est bafoué. </a:t>
            </a:r>
            <a:endParaRPr lang="fr-FR" dirty="0" smtClean="0"/>
          </a:p>
          <a:p>
            <a:endParaRPr lang="fr-FR" dirty="0" smtClean="0"/>
          </a:p>
          <a:p>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Durabilité de l’environnement menacé</a:t>
            </a:r>
            <a:endParaRPr lang="fr-FR" dirty="0"/>
          </a:p>
        </p:txBody>
      </p:sp>
      <p:sp>
        <p:nvSpPr>
          <p:cNvPr id="3" name="Espace réservé du contenu 2"/>
          <p:cNvSpPr>
            <a:spLocks noGrp="1"/>
          </p:cNvSpPr>
          <p:nvPr>
            <p:ph idx="1"/>
          </p:nvPr>
        </p:nvSpPr>
        <p:spPr/>
        <p:txBody>
          <a:bodyPr>
            <a:normAutofit/>
          </a:bodyPr>
          <a:lstStyle/>
          <a:p>
            <a:r>
              <a:rPr lang="fr-FR" b="1" dirty="0" smtClean="0"/>
              <a:t>Le « </a:t>
            </a:r>
            <a:r>
              <a:rPr lang="fr-FR" b="1" dirty="0" err="1" smtClean="0"/>
              <a:t>Mbayaan</a:t>
            </a:r>
            <a:r>
              <a:rPr lang="fr-FR" b="1" dirty="0" smtClean="0"/>
              <a:t> » menace l’environnement</a:t>
            </a:r>
          </a:p>
          <a:p>
            <a:r>
              <a:rPr lang="fr-FR" dirty="0" smtClean="0"/>
              <a:t>Il n’ya plus de jachères. </a:t>
            </a:r>
          </a:p>
          <a:p>
            <a:r>
              <a:rPr lang="fr-FR" dirty="0" smtClean="0"/>
              <a:t>Les terres ne se reposent plus car le lopin prêt é est généralement  celui que le </a:t>
            </a:r>
            <a:r>
              <a:rPr lang="fr-FR" dirty="0" err="1" smtClean="0"/>
              <a:t>prêtur</a:t>
            </a:r>
            <a:r>
              <a:rPr lang="fr-FR" dirty="0" smtClean="0"/>
              <a:t> laisse en friche ou cultive en rotation.   </a:t>
            </a:r>
            <a:endParaRPr lang="fr-FR" dirty="0" smtClean="0"/>
          </a:p>
          <a:p>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Durabilité de l’environnement menacé</a:t>
            </a:r>
            <a:endParaRPr lang="fr-FR" dirty="0"/>
          </a:p>
        </p:txBody>
      </p:sp>
      <p:sp>
        <p:nvSpPr>
          <p:cNvPr id="3" name="Espace réservé du contenu 2"/>
          <p:cNvSpPr>
            <a:spLocks noGrp="1"/>
          </p:cNvSpPr>
          <p:nvPr>
            <p:ph idx="1"/>
          </p:nvPr>
        </p:nvSpPr>
        <p:spPr/>
        <p:txBody>
          <a:bodyPr>
            <a:normAutofit fontScale="92500" lnSpcReduction="20000"/>
          </a:bodyPr>
          <a:lstStyle/>
          <a:p>
            <a:r>
              <a:rPr lang="fr-FR" b="1" dirty="0" smtClean="0"/>
              <a:t>L’un des principes pour un investissement responsable exige que les impacts </a:t>
            </a:r>
            <a:r>
              <a:rPr lang="fr-FR" b="1" dirty="0" smtClean="0"/>
              <a:t>environnementaux du projet </a:t>
            </a:r>
            <a:r>
              <a:rPr lang="fr-FR" b="1" dirty="0" smtClean="0"/>
              <a:t>soient quantifiés </a:t>
            </a:r>
            <a:r>
              <a:rPr lang="fr-FR" b="1" dirty="0" smtClean="0"/>
              <a:t>et les mesures pour une </a:t>
            </a:r>
            <a:r>
              <a:rPr lang="fr-FR" b="1" dirty="0" smtClean="0"/>
              <a:t>utilisation </a:t>
            </a:r>
            <a:r>
              <a:rPr lang="fr-FR" b="1" dirty="0" smtClean="0"/>
              <a:t>durable des ressources soient prises tout en minimisant les risques et la magnitude  des impacts négatifs. </a:t>
            </a:r>
            <a:endParaRPr lang="fr-FR" dirty="0" smtClean="0"/>
          </a:p>
          <a:p>
            <a:r>
              <a:rPr lang="fr-FR" b="1" dirty="0" smtClean="0"/>
              <a:t>Ce principe correspond au droit du consommateur à un environnement sain et durable qui </a:t>
            </a:r>
            <a:r>
              <a:rPr lang="fr-FR" b="1" dirty="0" smtClean="0"/>
              <a:t>garantisse la satisfaction des besoins des générations présentes et futures. </a:t>
            </a:r>
          </a:p>
          <a:p>
            <a:r>
              <a:rPr lang="fr-FR" b="1" dirty="0" smtClean="0"/>
              <a:t>Ce que ne permet pas le « </a:t>
            </a:r>
            <a:r>
              <a:rPr lang="fr-FR" b="1" dirty="0" err="1" smtClean="0"/>
              <a:t>Mbayaan</a:t>
            </a:r>
            <a:r>
              <a:rPr lang="fr-FR" b="1" dirty="0" smtClean="0"/>
              <a:t> ». </a:t>
            </a:r>
            <a:endParaRPr lang="fr-FR" dirty="0" smtClean="0"/>
          </a:p>
          <a:p>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 et recommandations</a:t>
            </a:r>
            <a:endParaRPr lang="fr-FR" dirty="0"/>
          </a:p>
        </p:txBody>
      </p:sp>
      <p:sp>
        <p:nvSpPr>
          <p:cNvPr id="3" name="Espace réservé du contenu 2"/>
          <p:cNvSpPr>
            <a:spLocks noGrp="1"/>
          </p:cNvSpPr>
          <p:nvPr>
            <p:ph idx="1"/>
          </p:nvPr>
        </p:nvSpPr>
        <p:spPr/>
        <p:txBody>
          <a:bodyPr>
            <a:normAutofit fontScale="62500" lnSpcReduction="20000"/>
          </a:bodyPr>
          <a:lstStyle/>
          <a:p>
            <a:pPr>
              <a:buNone/>
            </a:pPr>
            <a:r>
              <a:rPr lang="fr-FR" dirty="0" smtClean="0"/>
              <a:t>	Au vu des résultats préliminaires de notre étude, </a:t>
            </a:r>
            <a:r>
              <a:rPr lang="fr-FR" dirty="0" smtClean="0"/>
              <a:t>CICODEV </a:t>
            </a:r>
            <a:r>
              <a:rPr lang="fr-FR" dirty="0" smtClean="0"/>
              <a:t>Afrique exhorte </a:t>
            </a:r>
            <a:r>
              <a:rPr lang="fr-FR" dirty="0" smtClean="0"/>
              <a:t>le gouvernement du Sénégal à faire un moratoire sur </a:t>
            </a:r>
            <a:r>
              <a:rPr lang="fr-FR" dirty="0" smtClean="0"/>
              <a:t>les acquisitions  de </a:t>
            </a:r>
            <a:r>
              <a:rPr lang="fr-FR" dirty="0" smtClean="0"/>
              <a:t>terres </a:t>
            </a:r>
            <a:r>
              <a:rPr lang="fr-FR" dirty="0" smtClean="0"/>
              <a:t>à grande échelle. </a:t>
            </a:r>
          </a:p>
          <a:p>
            <a:pPr lvl="0">
              <a:buNone/>
            </a:pPr>
            <a:r>
              <a:rPr lang="fr-FR" dirty="0" smtClean="0"/>
              <a:t>	Cet arrêt </a:t>
            </a:r>
            <a:r>
              <a:rPr lang="fr-FR" dirty="0" smtClean="0"/>
              <a:t>de l’accaparement des terres </a:t>
            </a:r>
            <a:r>
              <a:rPr lang="fr-FR" dirty="0" smtClean="0"/>
              <a:t>s’impose pour  les raisons</a:t>
            </a:r>
            <a:r>
              <a:rPr lang="fr-FR" dirty="0" smtClean="0"/>
              <a:t> </a:t>
            </a:r>
            <a:r>
              <a:rPr lang="fr-FR" dirty="0" smtClean="0"/>
              <a:t> suivantes: </a:t>
            </a:r>
            <a:endParaRPr lang="fr-FR" dirty="0" smtClean="0"/>
          </a:p>
          <a:p>
            <a:pPr>
              <a:buNone/>
            </a:pPr>
            <a:r>
              <a:rPr lang="fr-FR" dirty="0" smtClean="0"/>
              <a:t> </a:t>
            </a:r>
          </a:p>
          <a:p>
            <a:pPr lvl="0"/>
            <a:r>
              <a:rPr lang="fr-FR" dirty="0" smtClean="0"/>
              <a:t>résoudre les problèmes et tensions urgents : une satisfaction immédiate des demandes des paysans</a:t>
            </a:r>
          </a:p>
          <a:p>
            <a:pPr lvl="0"/>
            <a:r>
              <a:rPr lang="fr-FR" dirty="0" smtClean="0"/>
              <a:t>faire le point sur qui détient quoi, analyse de l’impact de ces exploitations selon les principes et les droits des consommateurs, </a:t>
            </a:r>
          </a:p>
          <a:p>
            <a:r>
              <a:rPr lang="fr-FR" dirty="0" smtClean="0"/>
              <a:t>Attendre jusqu’à </a:t>
            </a:r>
            <a:r>
              <a:rPr lang="fr-FR" dirty="0" smtClean="0"/>
              <a:t>ce que les discussions sur la loi d’orientation </a:t>
            </a:r>
            <a:r>
              <a:rPr lang="fr-FR" dirty="0" smtClean="0"/>
              <a:t>agro-</a:t>
            </a:r>
            <a:r>
              <a:rPr lang="fr-FR" dirty="0" err="1" smtClean="0"/>
              <a:t>sylvo</a:t>
            </a:r>
            <a:r>
              <a:rPr lang="fr-FR" dirty="0" smtClean="0"/>
              <a:t> </a:t>
            </a:r>
            <a:r>
              <a:rPr lang="fr-FR" dirty="0" smtClean="0"/>
              <a:t>pastorale </a:t>
            </a:r>
            <a:r>
              <a:rPr lang="fr-FR" dirty="0" smtClean="0"/>
              <a:t>, la </a:t>
            </a:r>
            <a:r>
              <a:rPr lang="fr-FR" dirty="0" smtClean="0"/>
              <a:t>réforme foncière -en parfaite consultation avec les associations de paysans- aient atteint leur terme. </a:t>
            </a:r>
          </a:p>
          <a:p>
            <a:pPr>
              <a:buNone/>
            </a:pPr>
            <a:r>
              <a:rPr lang="fr-FR" dirty="0" smtClean="0"/>
              <a:t> </a:t>
            </a:r>
          </a:p>
          <a:p>
            <a:pPr lvl="0"/>
            <a:endParaRPr lang="fr-FR" dirty="0" smtClean="0"/>
          </a:p>
          <a:p>
            <a:pPr>
              <a:buNone/>
            </a:pPr>
            <a:r>
              <a:rPr lang="fr-FR" dirty="0" smtClean="0"/>
              <a:t> </a:t>
            </a:r>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 et recommandations</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Ce processus devra se faire en partant du principe qui appelle à la reconnaissance et le respect de droits de propriété et d’usage des terres, que ce soit statutaire ou coutumier, primaire ou secondaire, formel ou informel, individuel ou de groupe. </a:t>
            </a:r>
          </a:p>
          <a:p>
            <a:pPr lvl="0"/>
            <a:r>
              <a:rPr lang="fr-FR" dirty="0" smtClean="0"/>
              <a:t>Ces discussions doivent impliquer de manière effective  les principaux concernés pour développer une vision partagée sur le rôle de la réforme agraire dans le programme de développement et son impact sur l’aménagement du territoire. </a:t>
            </a:r>
          </a:p>
          <a:p>
            <a:pPr lvl="0"/>
            <a:r>
              <a:rPr lang="fr-FR" dirty="0" smtClean="0"/>
              <a:t>Elles doivent se bâtir autour du postulat de la nécessité de sécuriser les exploitations  familiales. Et la nécessité d’inclure des mesures contraignantes en matière de désaffection</a:t>
            </a:r>
          </a:p>
          <a:p>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 et recommandations</a:t>
            </a:r>
            <a:endParaRPr lang="fr-FR" dirty="0"/>
          </a:p>
        </p:txBody>
      </p:sp>
      <p:sp>
        <p:nvSpPr>
          <p:cNvPr id="3" name="Espace réservé du contenu 2"/>
          <p:cNvSpPr>
            <a:spLocks noGrp="1"/>
          </p:cNvSpPr>
          <p:nvPr>
            <p:ph idx="1"/>
          </p:nvPr>
        </p:nvSpPr>
        <p:spPr/>
        <p:txBody>
          <a:bodyPr>
            <a:normAutofit fontScale="92500" lnSpcReduction="20000"/>
          </a:bodyPr>
          <a:lstStyle/>
          <a:p>
            <a:pPr lvl="0"/>
            <a:r>
              <a:rPr lang="fr-FR" dirty="0" smtClean="0"/>
              <a:t>A l’endroit </a:t>
            </a:r>
            <a:r>
              <a:rPr lang="fr-FR" dirty="0" smtClean="0"/>
              <a:t>de </a:t>
            </a:r>
            <a:r>
              <a:rPr lang="fr-FR" dirty="0" smtClean="0"/>
              <a:t>tous les </a:t>
            </a:r>
            <a:r>
              <a:rPr lang="fr-FR" dirty="0" smtClean="0"/>
              <a:t>acteurs: </a:t>
            </a:r>
            <a:r>
              <a:rPr lang="fr-FR" dirty="0" smtClean="0"/>
              <a:t>la création d’une large alliance sur la question  de l’accaparement des terres : organisations de producteurs, de consommateurs, organisations  de droits de l’homme, partis politiques, medias </a:t>
            </a:r>
            <a:r>
              <a:rPr lang="fr-FR" dirty="0" smtClean="0"/>
              <a:t>(</a:t>
            </a:r>
            <a:r>
              <a:rPr lang="fr-FR" dirty="0" smtClean="0"/>
              <a:t>T</a:t>
            </a:r>
            <a:r>
              <a:rPr lang="fr-FR" dirty="0" smtClean="0"/>
              <a:t>ableau </a:t>
            </a:r>
            <a:r>
              <a:rPr lang="fr-FR" dirty="0" smtClean="0"/>
              <a:t>des résolutions sur la question et textes connexes</a:t>
            </a:r>
            <a:r>
              <a:rPr lang="fr-FR" dirty="0" smtClean="0"/>
              <a:t>)</a:t>
            </a:r>
          </a:p>
          <a:p>
            <a:pPr lvl="0">
              <a:buNone/>
            </a:pPr>
            <a:endParaRPr lang="fr-FR" dirty="0" smtClean="0"/>
          </a:p>
          <a:p>
            <a:pPr lvl="0"/>
            <a:r>
              <a:rPr lang="fr-FR" dirty="0" smtClean="0"/>
              <a:t>Faire une jonction villes- campagnes  </a:t>
            </a:r>
          </a:p>
          <a:p>
            <a:pPr>
              <a:buNone/>
            </a:pPr>
            <a:r>
              <a:rPr lang="fr-FR" dirty="0" smtClean="0"/>
              <a:t> </a:t>
            </a:r>
          </a:p>
          <a:p>
            <a:pPr lvl="0"/>
            <a:r>
              <a:rPr lang="fr-FR" dirty="0" smtClean="0"/>
              <a:t>Faire une jonction entre les organismes de recherche et les organisations de plaidoyer </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acteurs et leurs motivations  </a:t>
            </a: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sz="1500" b="1" dirty="0" smtClean="0"/>
              <a:t>Grain 2008 : </a:t>
            </a:r>
            <a:r>
              <a:rPr lang="fr-FR" sz="1600" b="1" i="1" dirty="0" smtClean="0"/>
              <a:t>Main basse sur les terres agricoles en pleine crise alimentaire et financière</a:t>
            </a:r>
          </a:p>
          <a:p>
            <a:pPr>
              <a:buNone/>
            </a:pPr>
            <a:endParaRPr lang="fr-FR" sz="1500" dirty="0" smtClean="0"/>
          </a:p>
          <a:p>
            <a:pPr>
              <a:buNone/>
            </a:pPr>
            <a:r>
              <a:rPr lang="fr-FR" dirty="0" smtClean="0"/>
              <a:t>Deux stratégies motivent les  acteurs:</a:t>
            </a:r>
          </a:p>
          <a:p>
            <a:pPr>
              <a:buFont typeface="Wingdings" pitchFamily="2" charset="2"/>
              <a:buChar char="§"/>
            </a:pPr>
            <a:r>
              <a:rPr lang="fr-FR" dirty="0" smtClean="0">
                <a:solidFill>
                  <a:schemeClr val="tx2"/>
                </a:solidFill>
              </a:rPr>
              <a:t>la sécurité alimentaire de leurs citoyens</a:t>
            </a:r>
            <a:r>
              <a:rPr lang="fr-FR" dirty="0" smtClean="0"/>
              <a:t>: </a:t>
            </a:r>
          </a:p>
          <a:p>
            <a:pPr>
              <a:buNone/>
            </a:pPr>
            <a:r>
              <a:rPr lang="fr-FR" dirty="0" smtClean="0"/>
              <a:t>	la Chine, l’Inde, le Japon, la Malaisie et la Corée du Sud en Asie </a:t>
            </a:r>
          </a:p>
          <a:p>
            <a:pPr>
              <a:buNone/>
            </a:pPr>
            <a:r>
              <a:rPr lang="fr-FR" dirty="0" smtClean="0"/>
              <a:t>	l’Égypte et la Libye en Afrique</a:t>
            </a:r>
          </a:p>
          <a:p>
            <a:pPr>
              <a:buNone/>
            </a:pPr>
            <a:r>
              <a:rPr lang="fr-FR" dirty="0" smtClean="0"/>
              <a:t>	le Bahreïn, la Jordanie, le Koweït, le Qatar, l’Arabie saoudite et les Émirats arabes unis au Moyen-Orient</a:t>
            </a:r>
          </a:p>
          <a:p>
            <a:pPr>
              <a:buNone/>
            </a:pPr>
            <a:endParaRPr lang="fr-F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acteurs et leurs motivations </a:t>
            </a:r>
            <a:endParaRPr lang="fr-FR" dirty="0"/>
          </a:p>
        </p:txBody>
      </p:sp>
      <p:sp>
        <p:nvSpPr>
          <p:cNvPr id="3" name="Espace réservé du contenu 2"/>
          <p:cNvSpPr>
            <a:spLocks noGrp="1"/>
          </p:cNvSpPr>
          <p:nvPr>
            <p:ph idx="1"/>
          </p:nvPr>
        </p:nvSpPr>
        <p:spPr/>
        <p:txBody>
          <a:bodyPr/>
          <a:lstStyle/>
          <a:p>
            <a:pPr>
              <a:buFont typeface="Wingdings" pitchFamily="2" charset="2"/>
              <a:buChar char="§"/>
            </a:pPr>
            <a:r>
              <a:rPr lang="fr-FR" dirty="0" smtClean="0">
                <a:solidFill>
                  <a:schemeClr val="tx2"/>
                </a:solidFill>
              </a:rPr>
              <a:t>les retombées financières: </a:t>
            </a:r>
          </a:p>
          <a:p>
            <a:pPr>
              <a:buNone/>
            </a:pPr>
            <a:r>
              <a:rPr lang="fr-FR" dirty="0" smtClean="0"/>
              <a:t>	Acteurs des secteurs de la finance et de l’agro-alimentaire (des sociétés d'investissement qui gèrent les retraites des salariés, des fonds de capital investissement à la recherche d’une rotation rapide de l’argent, des fonds spéculatifs)</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pays cibles</a:t>
            </a:r>
            <a:endParaRPr lang="fr-FR" dirty="0"/>
          </a:p>
        </p:txBody>
      </p:sp>
      <p:sp>
        <p:nvSpPr>
          <p:cNvPr id="3" name="Espace réservé du contenu 2"/>
          <p:cNvSpPr>
            <a:spLocks noGrp="1"/>
          </p:cNvSpPr>
          <p:nvPr>
            <p:ph idx="1"/>
          </p:nvPr>
        </p:nvSpPr>
        <p:spPr/>
        <p:txBody>
          <a:bodyPr/>
          <a:lstStyle/>
          <a:p>
            <a:r>
              <a:rPr lang="fr-FR" dirty="0" smtClean="0"/>
              <a:t> </a:t>
            </a:r>
            <a:r>
              <a:rPr lang="fr-FR" dirty="0" smtClean="0">
                <a:solidFill>
                  <a:schemeClr val="accent2"/>
                </a:solidFill>
              </a:rPr>
              <a:t>Europe: </a:t>
            </a:r>
            <a:r>
              <a:rPr lang="fr-FR" dirty="0" smtClean="0"/>
              <a:t>Géorgie, Russie, Ukraine, Turquie Croatie </a:t>
            </a:r>
          </a:p>
          <a:p>
            <a:r>
              <a:rPr lang="fr-FR" dirty="0" smtClean="0"/>
              <a:t> </a:t>
            </a:r>
            <a:r>
              <a:rPr lang="fr-FR" dirty="0" smtClean="0">
                <a:solidFill>
                  <a:schemeClr val="accent2"/>
                </a:solidFill>
              </a:rPr>
              <a:t>Asie: </a:t>
            </a:r>
            <a:r>
              <a:rPr lang="fr-FR" dirty="0" smtClean="0"/>
              <a:t>Pakistan, Inde, Philippines, Irak Thaïlande, Kazakhstan, Birmanie, Laos</a:t>
            </a:r>
          </a:p>
          <a:p>
            <a:r>
              <a:rPr lang="fr-FR" dirty="0" smtClean="0">
                <a:solidFill>
                  <a:schemeClr val="accent2"/>
                </a:solidFill>
              </a:rPr>
              <a:t>Amérique latine: </a:t>
            </a:r>
            <a:r>
              <a:rPr lang="fr-FR" dirty="0" smtClean="0"/>
              <a:t>Cuba, Mexique, Brésil Argentine, Paraguay, Uruguay</a:t>
            </a:r>
          </a:p>
          <a:p>
            <a:r>
              <a:rPr lang="en-US" dirty="0" err="1" smtClean="0">
                <a:solidFill>
                  <a:schemeClr val="accent2"/>
                </a:solidFill>
              </a:rPr>
              <a:t>Océanie</a:t>
            </a:r>
            <a:r>
              <a:rPr lang="en-US" dirty="0" smtClean="0">
                <a:solidFill>
                  <a:schemeClr val="accent2"/>
                </a:solidFill>
              </a:rPr>
              <a:t>:</a:t>
            </a:r>
            <a:r>
              <a:rPr lang="en-US" dirty="0" smtClean="0"/>
              <a:t> </a:t>
            </a:r>
            <a:r>
              <a:rPr lang="fr-FR" dirty="0" smtClean="0"/>
              <a:t>Australie,    </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pays cibles: Afrique</a:t>
            </a:r>
            <a:endParaRPr lang="fr-FR" dirty="0"/>
          </a:p>
        </p:txBody>
      </p:sp>
      <p:sp>
        <p:nvSpPr>
          <p:cNvPr id="3" name="Espace réservé du contenu 2"/>
          <p:cNvSpPr>
            <a:spLocks noGrp="1"/>
          </p:cNvSpPr>
          <p:nvPr>
            <p:ph idx="1"/>
          </p:nvPr>
        </p:nvSpPr>
        <p:spPr/>
        <p:txBody>
          <a:bodyPr/>
          <a:lstStyle/>
          <a:p>
            <a:r>
              <a:rPr lang="fr-FR" dirty="0" smtClean="0"/>
              <a:t>Egypte, Cameroun, Mozambique, Tanzanie, Ouganda, RDC, Zimbabwe, Somalie, Maroc, Liberia, Sénégal, Sierra Leone, Éthiopie, Érythrée, Mali, Soudan.  </a:t>
            </a:r>
            <a:endParaRPr lang="fr-FR" dirty="0" smtClean="0"/>
          </a:p>
          <a:p>
            <a:r>
              <a:rPr lang="fr-FR" dirty="0" smtClean="0"/>
              <a:t>Soit 17 pays qui sont les plus en vue. </a:t>
            </a:r>
          </a:p>
          <a:p>
            <a:r>
              <a:rPr lang="fr-FR" dirty="0" smtClean="0"/>
              <a:t>Liste </a:t>
            </a:r>
            <a:r>
              <a:rPr lang="fr-FR" dirty="0" smtClean="0"/>
              <a:t>non </a:t>
            </a:r>
            <a:r>
              <a:rPr lang="fr-FR" dirty="0" smtClean="0"/>
              <a:t>exhaustive à cause de l’opacité qui entoure ce genre d’investissements.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Situation en Afrique</a:t>
            </a:r>
            <a:endParaRPr lang="fr-FR" dirty="0"/>
          </a:p>
        </p:txBody>
      </p:sp>
      <p:sp>
        <p:nvSpPr>
          <p:cNvPr id="3" name="Espace réservé du contenu 2"/>
          <p:cNvSpPr>
            <a:spLocks noGrp="1"/>
          </p:cNvSpPr>
          <p:nvPr>
            <p:ph idx="1"/>
          </p:nvPr>
        </p:nvSpPr>
        <p:spPr/>
        <p:txBody>
          <a:bodyPr/>
          <a:lstStyle/>
          <a:p>
            <a:pPr>
              <a:buNone/>
            </a:pPr>
            <a:r>
              <a:rPr lang="fr-FR" dirty="0" smtClean="0"/>
              <a:t>Sur les 45 millions d’hectares de terres agricoles:</a:t>
            </a:r>
          </a:p>
          <a:p>
            <a:r>
              <a:rPr lang="fr-FR" dirty="0" smtClean="0"/>
              <a:t>Plus de 70% des demandes de terres sont en Afrique</a:t>
            </a:r>
          </a:p>
          <a:p>
            <a:r>
              <a:rPr lang="fr-FR" dirty="0" smtClean="0"/>
              <a:t>21% de ces demandes sont déjà  opérationnelles.</a:t>
            </a:r>
          </a:p>
          <a:p>
            <a:r>
              <a:rPr lang="fr-FR" dirty="0" smtClean="0"/>
              <a:t>La majorité des investissements est orientée vers l’exportation </a:t>
            </a:r>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1608</TotalTime>
  <Words>2009</Words>
  <Application>Microsoft Office PowerPoint</Application>
  <PresentationFormat>Affichage à l'écran (4:3)</PresentationFormat>
  <Paragraphs>750</Paragraphs>
  <Slides>47</Slides>
  <Notes>47</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                                                  </vt:lpstr>
      <vt:lpstr>Qu’entend-on par accaparement des terres ? </vt:lpstr>
      <vt:lpstr>Facteurs explicatifs de la ruée vers les terres </vt:lpstr>
      <vt:lpstr>La situation dans le monde </vt:lpstr>
      <vt:lpstr>Les acteurs et leurs motivations  </vt:lpstr>
      <vt:lpstr>Les acteurs et leurs motivations </vt:lpstr>
      <vt:lpstr>Les pays cibles</vt:lpstr>
      <vt:lpstr>Les pays cibles: Afrique</vt:lpstr>
      <vt:lpstr>Situation en Afrique</vt:lpstr>
      <vt:lpstr>Diapositive 10</vt:lpstr>
      <vt:lpstr>La situation au Sénégal Attributions à des nationaux</vt:lpstr>
      <vt:lpstr>La situation au Sénégal Attribution à des nationaux</vt:lpstr>
      <vt:lpstr>La situation au Sénégal Attributions à des étrangers</vt:lpstr>
      <vt:lpstr>Situation au Sénégal Attributions au étrangers</vt:lpstr>
      <vt:lpstr>Situation au Sénégal</vt:lpstr>
      <vt:lpstr>Accaparement des terres  Impacts sur les consommateurs ruraux</vt:lpstr>
      <vt:lpstr>Accaparement des terres Impacts sur les consommateurs ruraux</vt:lpstr>
      <vt:lpstr>Accaparement des terres  Impacts sur les consommateurs ruraux</vt:lpstr>
      <vt:lpstr>Mode d’acquisition des terres</vt:lpstr>
      <vt:lpstr>Mode d’acquisition des terres La consultation a fait défaut</vt:lpstr>
      <vt:lpstr>Mode d’acquisition des terres La consultation a fait défaut</vt:lpstr>
      <vt:lpstr>La ferme </vt:lpstr>
      <vt:lpstr>Elevage d’autruches et vaches laitières</vt:lpstr>
      <vt:lpstr>Mode d’acquisition Information…diffuse sur le propriétaire</vt:lpstr>
      <vt:lpstr>Mode d’acquisition des terres  Promesses …non tenues</vt:lpstr>
      <vt:lpstr>Mode d’acquisition des terres  Promesses… non tenues</vt:lpstr>
      <vt:lpstr>Mosquée de Yadiana</vt:lpstr>
      <vt:lpstr>Salles de classe de Yadiana</vt:lpstr>
      <vt:lpstr>Poteau électrique de Nguer Nguer</vt:lpstr>
      <vt:lpstr>Poteau électrique de Nguer Nguer</vt:lpstr>
      <vt:lpstr>Mode d’acquisition des terres  Promesses… non tenues</vt:lpstr>
      <vt:lpstr>Mode d’acquisition et droits des consommateurs</vt:lpstr>
      <vt:lpstr> Une insécurité alimentaire plus grande </vt:lpstr>
      <vt:lpstr>Une insécurité alimentaire plus grande</vt:lpstr>
      <vt:lpstr>Stratégie après la perte des terres</vt:lpstr>
      <vt:lpstr>Une insécurité alimentaire plus grande</vt:lpstr>
      <vt:lpstr>Une insécurité alimentaire plus grande</vt:lpstr>
      <vt:lpstr> Une insécurité alimentaire plus grande </vt:lpstr>
      <vt:lpstr>Une insécurité alimentaire plus grande</vt:lpstr>
      <vt:lpstr>Insécurité nutritionnelle plus grande</vt:lpstr>
      <vt:lpstr>Insécurité nutritionnelle plus grande</vt:lpstr>
      <vt:lpstr>Sécurité alimentaire et nutritionnelle et droits des consommateurs</vt:lpstr>
      <vt:lpstr>Durabilité de l’environnement menacé</vt:lpstr>
      <vt:lpstr>Durabilité de l’environnement menacé</vt:lpstr>
      <vt:lpstr>Conclusions et recommandations</vt:lpstr>
      <vt:lpstr>Conclusions et recommandations</vt:lpstr>
      <vt:lpstr>Conclusions et recommandations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Amadou KANOUTE</dc:creator>
  <cp:lastModifiedBy>Amadou KANOUTE</cp:lastModifiedBy>
  <cp:revision>184</cp:revision>
  <dcterms:created xsi:type="dcterms:W3CDTF">2011-02-05T21:59:05Z</dcterms:created>
  <dcterms:modified xsi:type="dcterms:W3CDTF">2011-02-08T05:09:11Z</dcterms:modified>
</cp:coreProperties>
</file>